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tags/tag11.xml" ContentType="application/vnd.openxmlformats-officedocument.presentationml.tags+xml"/>
  <Override PartName="/ppt/notesSlides/notesSlide3.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notesSlides/notesSlide7.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8.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9.xml" ContentType="application/vnd.openxmlformats-officedocument.presentationml.notesSlide+xml"/>
  <Override PartName="/ppt/tags/tag2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60" r:id="rId2"/>
    <p:sldId id="265" r:id="rId3"/>
    <p:sldId id="267" r:id="rId4"/>
    <p:sldId id="324" r:id="rId5"/>
    <p:sldId id="291" r:id="rId6"/>
    <p:sldId id="320" r:id="rId7"/>
    <p:sldId id="292" r:id="rId8"/>
    <p:sldId id="318" r:id="rId9"/>
    <p:sldId id="326" r:id="rId10"/>
    <p:sldId id="293" r:id="rId11"/>
    <p:sldId id="295" r:id="rId12"/>
    <p:sldId id="289" r:id="rId13"/>
  </p:sldIdLst>
  <p:sldSz cx="12192000" cy="6858000"/>
  <p:notesSz cx="6858000" cy="9144000"/>
  <p:custDataLst>
    <p:tags r:id="rId15"/>
  </p:custDataLst>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092">
          <p15:clr>
            <a:srgbClr val="A4A3A4"/>
          </p15:clr>
        </p15:guide>
        <p15:guide id="2" pos="4815">
          <p15:clr>
            <a:srgbClr val="A4A3A4"/>
          </p15:clr>
        </p15:guide>
        <p15:guide id="3" pos="345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9797"/>
    <a:srgbClr val="FF6161"/>
    <a:srgbClr val="FF4747"/>
    <a:srgbClr val="B0C6CA"/>
    <a:srgbClr val="6699A1"/>
    <a:srgbClr val="FFABAB"/>
    <a:srgbClr val="FF4B4B"/>
    <a:srgbClr val="86ADB3"/>
    <a:srgbClr val="A5DE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944" autoAdjust="0"/>
    <p:restoredTop sz="94140" autoAdjust="0"/>
  </p:normalViewPr>
  <p:slideViewPr>
    <p:cSldViewPr snapToGrid="0" showGuides="1">
      <p:cViewPr>
        <p:scale>
          <a:sx n="66" d="100"/>
          <a:sy n="66" d="100"/>
        </p:scale>
        <p:origin x="1056" y="360"/>
      </p:cViewPr>
      <p:guideLst>
        <p:guide orient="horz" pos="2092"/>
        <p:guide pos="4815"/>
        <p:guide pos="3454"/>
      </p:guideLst>
    </p:cSldViewPr>
  </p:slideViewPr>
  <p:notesTextViewPr>
    <p:cViewPr>
      <p:scale>
        <a:sx n="300" d="100"/>
        <a:sy n="30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defRPr>
            </a:lvl1pPr>
          </a:lstStyle>
          <a:p>
            <a:pPr>
              <a:defRPr/>
            </a:pPr>
            <a:fld id="{4C976ED8-A2F8-44B2-9E9B-484DCC3D921D}" type="datetimeFigureOut">
              <a:rPr lang="zh-CN" altLang="en-US"/>
              <a:t>2023/3/20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a:defRPr sz="1200">
                <a:latin typeface="Calibri" panose="020F0502020204030204" pitchFamily="34" charset="0"/>
              </a:defRPr>
            </a:lvl1pPr>
          </a:lstStyle>
          <a:p>
            <a:fld id="{167FA93C-29B1-4199-89B1-C9D8A0C7888C}"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575AF166-D0FE-40B3-9ED7-1C524B3E0E47}" type="slidenum">
              <a:rPr lang="zh-CN" altLang="en-US">
                <a:latin typeface="Calibri" panose="020F0502020204030204" pitchFamily="34" charset="0"/>
                <a:ea typeface="宋体" panose="02010600030101010101" pitchFamily="2" charset="-122"/>
              </a:rPr>
              <a:t>10</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11</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4960221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12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575AF166-D0FE-40B3-9ED7-1C524B3E0E47}" type="slidenum">
              <a:rPr lang="zh-CN" altLang="en-US">
                <a:latin typeface="Calibri" panose="020F0502020204030204" pitchFamily="34" charset="0"/>
                <a:ea typeface="宋体" panose="02010600030101010101" pitchFamily="2" charset="-122"/>
              </a:rPr>
              <a:t>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575AF166-D0FE-40B3-9ED7-1C524B3E0E47}" type="slidenum">
              <a:rPr lang="zh-CN" altLang="en-US">
                <a:latin typeface="Calibri" panose="020F0502020204030204" pitchFamily="34" charset="0"/>
                <a:ea typeface="宋体" panose="02010600030101010101" pitchFamily="2" charset="-122"/>
              </a:rPr>
              <a:t>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4</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1404336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575AF166-D0FE-40B3-9ED7-1C524B3E0E47}" type="slidenum">
              <a:rPr lang="zh-CN" altLang="en-US">
                <a:latin typeface="Calibri" panose="020F0502020204030204" pitchFamily="34" charset="0"/>
                <a:ea typeface="宋体" panose="02010600030101010101" pitchFamily="2" charset="-122"/>
              </a:rPr>
              <a:t>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6</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923147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575AF166-D0FE-40B3-9ED7-1C524B3E0E47}" type="slidenum">
              <a:rPr lang="zh-CN" altLang="en-US">
                <a:latin typeface="Calibri" panose="020F0502020204030204" pitchFamily="34" charset="0"/>
                <a:ea typeface="宋体" panose="02010600030101010101" pitchFamily="2" charset="-122"/>
              </a:rPr>
              <a:t>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8</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3195113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33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a:p>
        </p:txBody>
      </p:sp>
      <p:sp>
        <p:nvSpPr>
          <p:cNvPr id="133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02023064-F4B2-405D-99FA-4180D7EDDC05}" type="slidenum">
              <a:rPr lang="zh-CN" altLang="en-US">
                <a:latin typeface="Calibri" panose="020F0502020204030204" pitchFamily="34" charset="0"/>
                <a:ea typeface="宋体" panose="02010600030101010101" pitchFamily="2" charset="-122"/>
              </a:rPr>
              <a:t>9</a:t>
            </a:fld>
            <a:endParaRPr lang="zh-CN" altLang="en-US">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626355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7B501654-C328-4D7F-8379-14C1805D0D0D}" type="datetimeFigureOut">
              <a:rPr lang="zh-CN" altLang="en-US"/>
              <a:t>2023/3/20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34421DB7-F3D9-48CB-8617-87E748E92883}"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DD132489-02C9-4B03-8508-CE0419D7D36C}" type="datetimeFigureOut">
              <a:rPr lang="zh-CN" altLang="en-US"/>
              <a:t>2023/3/20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7F3826D8-9AD3-419B-A4E6-CC8E8BEDD67B}"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29B4E0AC-1760-453B-913D-8414A7E3B035}" type="datetimeFigureOut">
              <a:rPr lang="zh-CN" altLang="en-US"/>
              <a:t>2023/3/20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07A3F0D1-4657-4B7B-8EC0-DFDEE341E13E}"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F5C3B258-F792-467C-8952-6564F7F7A64C}" type="datetimeFigureOut">
              <a:rPr lang="zh-CN" altLang="en-US"/>
              <a:t>2023/3/20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B232BDC5-71A1-4D20-8EF0-8F919F29C0C1}"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68BE8ED0-4CC8-41FB-A813-AF3EE990F4EA}" type="datetimeFigureOut">
              <a:rPr lang="zh-CN" altLang="en-US"/>
              <a:t>2023/3/20</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68AE3268-E185-4A0B-A5A9-CD634315B018}"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1E95B230-0B8A-4324-8096-B0A755B49C08}" type="datetimeFigureOut">
              <a:rPr lang="zh-CN" altLang="en-US"/>
              <a:t>2023/3/20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85C879A5-D176-4ABC-9E08-BE7D148649D6}"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0DF3C78F-01F3-4EBB-8C19-5282C12060D8}" type="datetimeFigureOut">
              <a:rPr lang="zh-CN" altLang="en-US"/>
              <a:t>2023/3/20</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74A41306-BA03-4BCE-9FF0-80456018BC56}"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EA828795-3798-49B7-99EE-351E9F40A0C4}" type="datetimeFigureOut">
              <a:rPr lang="zh-CN" altLang="en-US"/>
              <a:t>2023/3/20</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6D707729-9787-46F8-B085-CA1F955117C8}"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DDF77328-FDBE-4128-A06A-0E4EBD2AD1E0}" type="datetimeFigureOut">
              <a:rPr lang="zh-CN" altLang="en-US"/>
              <a:t>2023/3/20</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25F54854-6997-4642-95D0-70E8C6EE6C37}"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38BD367-96EF-42E6-B24E-CA1E7E032EF0}" type="datetimeFigureOut">
              <a:rPr lang="zh-CN" altLang="en-US"/>
              <a:t>2023/3/20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A18B825A-7E81-44C3-B3B9-3CE7C7317BE7}"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F2C4923F-5CC1-47A1-8CDC-A5AB7535644B}" type="datetimeFigureOut">
              <a:rPr lang="zh-CN" altLang="en-US"/>
              <a:t>2023/3/20</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F5A47B71-0CCF-4F19-BDED-D37F0E2613A7}" type="slidenum">
              <a:rPr lang="zh-CN" altLang="en-US"/>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defRPr>
            </a:lvl1pPr>
          </a:lstStyle>
          <a:p>
            <a:pPr>
              <a:defRPr/>
            </a:pPr>
            <a:fld id="{CEE8DB8C-8B3F-437E-8616-505C52744BCD}" type="datetimeFigureOut">
              <a:rPr lang="zh-CN" altLang="en-US"/>
              <a:t>2023/3/20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latin typeface="微软雅黑" panose="020B0503020204020204" pitchFamily="34" charset="-122"/>
                <a:ea typeface="微软雅黑" panose="020B0503020204020204" pitchFamily="34" charset="-122"/>
              </a:defRPr>
            </a:lvl1pPr>
          </a:lstStyle>
          <a:p>
            <a:fld id="{780C1C8B-0847-42AA-878D-865D1C9E5090}"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2pPr>
      <a:lvl3pPr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3pPr>
      <a:lvl4pPr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4pPr>
      <a:lvl5pPr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2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github.com/rezazad68/BCDU-Net" TargetMode="External"/><Relationship Id="rId4" Type="http://schemas.openxmlformats.org/officeDocument/2006/relationships/hyperlink" Target="https://www.kaggle.com/datasets/kmader/finding-lungs-in-ct-data"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1.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2.xml"/><Relationship Id="rId2" Type="http://schemas.openxmlformats.org/officeDocument/2006/relationships/tags" Target="../tags/tag2.xml"/><Relationship Id="rId1" Type="http://schemas.openxmlformats.org/officeDocument/2006/relationships/themeOverride" Target="../theme/themeOverride2.xml"/><Relationship Id="rId6" Type="http://schemas.openxmlformats.org/officeDocument/2006/relationships/tags" Target="../tags/tag6.xml"/><Relationship Id="rId11" Type="http://schemas.openxmlformats.org/officeDocument/2006/relationships/slideLayout" Target="../slideLayouts/slideLayout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themeOverride" Target="../theme/themeOverride3.xml"/><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16.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4"/>
          <a:srcRect t="2054" b="3954"/>
          <a:stretch>
            <a:fillRect/>
          </a:stretch>
        </p:blipFill>
        <p:spPr>
          <a:xfrm>
            <a:off x="0" y="-1"/>
            <a:ext cx="12192000" cy="6858001"/>
          </a:xfrm>
          <a:prstGeom prst="rect">
            <a:avLst/>
          </a:prstGeom>
        </p:spPr>
      </p:pic>
      <p:sp>
        <p:nvSpPr>
          <p:cNvPr id="3" name="文本框 2"/>
          <p:cNvSpPr txBox="1"/>
          <p:nvPr/>
        </p:nvSpPr>
        <p:spPr>
          <a:xfrm>
            <a:off x="2329585" y="2612283"/>
            <a:ext cx="3877985" cy="646331"/>
          </a:xfrm>
          <a:prstGeom prst="rect">
            <a:avLst/>
          </a:prstGeom>
          <a:noFill/>
        </p:spPr>
        <p:txBody>
          <a:bodyPr wrap="none">
            <a:spAutoFit/>
          </a:bodyPr>
          <a:lstStyle/>
          <a:p>
            <a:pPr fontAlgn="auto">
              <a:spcBef>
                <a:spcPts val="0"/>
              </a:spcBef>
              <a:spcAft>
                <a:spcPts val="0"/>
              </a:spcAft>
              <a:defRPr/>
            </a:pPr>
            <a:r>
              <a:rPr lang="zh-CN" altLang="en-US" sz="3600" b="1" dirty="0">
                <a:solidFill>
                  <a:schemeClr val="accent6">
                    <a:lumMod val="50000"/>
                  </a:schemeClr>
                </a:solidFill>
                <a:latin typeface="思源黑体 CN Medium" panose="020B0600000000000000" pitchFamily="34" charset="-122"/>
                <a:ea typeface="思源黑体 CN Medium" panose="020B0600000000000000" pitchFamily="34" charset="-122"/>
              </a:rPr>
              <a:t>病理图像分析概述</a:t>
            </a:r>
          </a:p>
        </p:txBody>
      </p:sp>
      <p:sp>
        <p:nvSpPr>
          <p:cNvPr id="4" name="文本框 3"/>
          <p:cNvSpPr txBox="1"/>
          <p:nvPr/>
        </p:nvSpPr>
        <p:spPr>
          <a:xfrm>
            <a:off x="3642830" y="3445506"/>
            <a:ext cx="4906340" cy="307777"/>
          </a:xfrm>
          <a:prstGeom prst="rect">
            <a:avLst/>
          </a:prstGeom>
          <a:noFill/>
        </p:spPr>
        <p:txBody>
          <a:bodyPr wrap="square">
            <a:spAutoFit/>
          </a:bodyPr>
          <a:lstStyle/>
          <a:p>
            <a:pPr algn="dist" fontAlgn="auto">
              <a:spcBef>
                <a:spcPts val="0"/>
              </a:spcBef>
              <a:spcAft>
                <a:spcPts val="0"/>
              </a:spcAft>
              <a:defRPr/>
            </a:pPr>
            <a:r>
              <a:rPr lang="en-US" altLang="zh-CN" sz="1400" dirty="0">
                <a:solidFill>
                  <a:schemeClr val="bg1">
                    <a:lumMod val="50000"/>
                  </a:schemeClr>
                </a:solidFill>
                <a:latin typeface="+mn-lt"/>
                <a:ea typeface="+mn-ea"/>
              </a:rPr>
              <a:t>An overview of pathological image analysis</a:t>
            </a:r>
          </a:p>
        </p:txBody>
      </p:sp>
      <p:grpSp>
        <p:nvGrpSpPr>
          <p:cNvPr id="6" name="组合 54"/>
          <p:cNvGrpSpPr/>
          <p:nvPr/>
        </p:nvGrpSpPr>
        <p:grpSpPr>
          <a:xfrm>
            <a:off x="6022164" y="5903160"/>
            <a:ext cx="226800" cy="720000"/>
            <a:chOff x="6205521" y="5132079"/>
            <a:chExt cx="259851" cy="856655"/>
          </a:xfrm>
          <a:solidFill>
            <a:schemeClr val="accent6">
              <a:lumMod val="50000"/>
            </a:schemeClr>
          </a:solidFill>
        </p:grpSpPr>
        <p:sp>
          <p:nvSpPr>
            <p:cNvPr id="7" name="L 形 6"/>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L 形 8"/>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0" name="L 形 9"/>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8" name="等腰三角形 7"/>
          <p:cNvSpPr/>
          <p:nvPr/>
        </p:nvSpPr>
        <p:spPr>
          <a:xfrm rot="3259845">
            <a:off x="9952811" y="1690174"/>
            <a:ext cx="939800" cy="768350"/>
          </a:xfrm>
          <a:prstGeom prs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13" name="直接连接符 12"/>
          <p:cNvCxnSpPr/>
          <p:nvPr/>
        </p:nvCxnSpPr>
        <p:spPr>
          <a:xfrm rot="10800000">
            <a:off x="1885036" y="2344705"/>
            <a:ext cx="6799262" cy="39687"/>
          </a:xfrm>
          <a:prstGeom prst="line">
            <a:avLst/>
          </a:prstGeom>
          <a:ln>
            <a:solidFill>
              <a:schemeClr val="accent6">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rot="19459845">
            <a:off x="643277" y="2899889"/>
            <a:ext cx="1209600" cy="1209395"/>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 name="任意多边形 17"/>
          <p:cNvSpPr/>
          <p:nvPr/>
        </p:nvSpPr>
        <p:spPr>
          <a:xfrm rot="3259845">
            <a:off x="909251" y="5843198"/>
            <a:ext cx="471487" cy="47160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2" name="任意多边形 21"/>
          <p:cNvSpPr/>
          <p:nvPr/>
        </p:nvSpPr>
        <p:spPr>
          <a:xfrm rot="3259845">
            <a:off x="10859221" y="2978980"/>
            <a:ext cx="504000" cy="503265"/>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46" name="直接连接符 45"/>
          <p:cNvCxnSpPr/>
          <p:nvPr/>
        </p:nvCxnSpPr>
        <p:spPr>
          <a:xfrm>
            <a:off x="4447340" y="3996201"/>
            <a:ext cx="5354637" cy="30162"/>
          </a:xfrm>
          <a:prstGeom prst="line">
            <a:avLst/>
          </a:prstGeom>
          <a:ln>
            <a:solidFill>
              <a:schemeClr val="accent6">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bwMode="auto">
          <a:xfrm>
            <a:off x="2944139" y="739417"/>
            <a:ext cx="5650569" cy="4122403"/>
            <a:chOff x="3072990" y="984084"/>
            <a:chExt cx="5651364" cy="4121380"/>
          </a:xfrm>
        </p:grpSpPr>
        <p:sp>
          <p:nvSpPr>
            <p:cNvPr id="180" name="矩形 179"/>
            <p:cNvSpPr/>
            <p:nvPr/>
          </p:nvSpPr>
          <p:spPr>
            <a:xfrm rot="1197552">
              <a:off x="3636008" y="1275143"/>
              <a:ext cx="824516" cy="823708"/>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1" name="矩形 180"/>
            <p:cNvSpPr/>
            <p:nvPr/>
          </p:nvSpPr>
          <p:spPr>
            <a:xfrm rot="8972468">
              <a:off x="3072990" y="984084"/>
              <a:ext cx="403282" cy="4031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2" name="矩形 181"/>
            <p:cNvSpPr/>
            <p:nvPr/>
          </p:nvSpPr>
          <p:spPr>
            <a:xfrm rot="8972468">
              <a:off x="8238286" y="4619810"/>
              <a:ext cx="486068" cy="485654"/>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14" name="组合 13"/>
          <p:cNvGrpSpPr/>
          <p:nvPr/>
        </p:nvGrpSpPr>
        <p:grpSpPr bwMode="auto">
          <a:xfrm>
            <a:off x="1269822" y="1268687"/>
            <a:ext cx="8747303" cy="4247261"/>
            <a:chOff x="1597639" y="1406397"/>
            <a:chExt cx="8746801" cy="4246077"/>
          </a:xfrm>
        </p:grpSpPr>
        <p:sp>
          <p:nvSpPr>
            <p:cNvPr id="183" name="任意多边形 182"/>
            <p:cNvSpPr/>
            <p:nvPr/>
          </p:nvSpPr>
          <p:spPr>
            <a:xfrm rot="20711973">
              <a:off x="1597639" y="1406397"/>
              <a:ext cx="381519" cy="391593"/>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184" name="等腰三角形 183"/>
            <p:cNvSpPr/>
            <p:nvPr/>
          </p:nvSpPr>
          <p:spPr>
            <a:xfrm rot="20678025">
              <a:off x="9577722" y="4987496"/>
              <a:ext cx="766718" cy="664978"/>
            </a:xfrm>
            <a:prstGeom prst="triangle">
              <a:avLst/>
            </a:prstGeom>
            <a:solidFill>
              <a:schemeClr val="accent5">
                <a:lumMod val="75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5" name="任意多边形 184"/>
            <p:cNvSpPr/>
            <p:nvPr/>
          </p:nvSpPr>
          <p:spPr>
            <a:xfrm rot="3259845">
              <a:off x="3104775" y="4464012"/>
              <a:ext cx="395177" cy="395977"/>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5">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103688" y="-2399"/>
            <a:ext cx="3984625" cy="1548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2399"/>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0" name="矩形 59"/>
          <p:cNvSpPr/>
          <p:nvPr/>
        </p:nvSpPr>
        <p:spPr bwMode="auto">
          <a:xfrm rot="9252532">
            <a:off x="10996251" y="5562179"/>
            <a:ext cx="486000" cy="485775"/>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文本框 1">
            <a:extLst>
              <a:ext uri="{FF2B5EF4-FFF2-40B4-BE49-F238E27FC236}">
                <a16:creationId xmlns:a16="http://schemas.microsoft.com/office/drawing/2014/main" id="{CC988157-9167-731E-5EA2-873A3504C16F}"/>
              </a:ext>
            </a:extLst>
          </p:cNvPr>
          <p:cNvSpPr txBox="1"/>
          <p:nvPr/>
        </p:nvSpPr>
        <p:spPr>
          <a:xfrm>
            <a:off x="5410094" y="4333814"/>
            <a:ext cx="2117384" cy="458908"/>
          </a:xfrm>
          <a:prstGeom prst="rect">
            <a:avLst/>
          </a:prstGeom>
          <a:noFill/>
        </p:spPr>
        <p:txBody>
          <a:bodyPr wrap="square">
            <a:spAutoFit/>
          </a:bodyPr>
          <a:lstStyle/>
          <a:p>
            <a:pPr algn="ctr" fontAlgn="auto">
              <a:lnSpc>
                <a:spcPct val="150000"/>
              </a:lnSpc>
              <a:spcBef>
                <a:spcPts val="0"/>
              </a:spcBef>
              <a:spcAft>
                <a:spcPts val="0"/>
              </a:spcAft>
              <a:defRPr/>
            </a:pPr>
            <a:r>
              <a:rPr lang="zh-CN" altLang="en-US" dirty="0">
                <a:solidFill>
                  <a:schemeClr val="bg1">
                    <a:lumMod val="50000"/>
                  </a:schemeClr>
                </a:solidFill>
                <a:latin typeface="思源宋体 CN Light" panose="02020300000000000000" pitchFamily="18" charset="-122"/>
                <a:ea typeface="思源宋体 CN Light" panose="02020300000000000000" pitchFamily="18" charset="-122"/>
              </a:rPr>
              <a:t>汇报人：庞永杰</a:t>
            </a:r>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 fill="hold"/>
                                        <p:tgtEl>
                                          <p:spTgt spid="8"/>
                                        </p:tgtEl>
                                        <p:attrNameLst>
                                          <p:attrName>ppt_x</p:attrName>
                                        </p:attrNameLst>
                                      </p:cBhvr>
                                      <p:tavLst>
                                        <p:tav tm="0">
                                          <p:val>
                                            <p:strVal val="0-#ppt_w/2"/>
                                          </p:val>
                                        </p:tav>
                                        <p:tav tm="100000">
                                          <p:val>
                                            <p:strVal val="#ppt_x"/>
                                          </p:val>
                                        </p:tav>
                                      </p:tavLst>
                                    </p:anim>
                                    <p:anim calcmode="lin" valueType="num">
                                      <p:cBhvr additive="base">
                                        <p:cTn id="8" dur="1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100"/>
                            </p:stCondLst>
                            <p:childTnLst>
                              <p:par>
                                <p:cTn id="10" presetID="2" presetClass="entr" presetSubtype="6" fill="hold" grpId="0" nodeType="afterEffect">
                                  <p:stCondLst>
                                    <p:cond delay="0"/>
                                  </p:stCondLst>
                                  <p:childTnLst>
                                    <p:set>
                                      <p:cBhvr>
                                        <p:cTn id="11" dur="1" fill="hold">
                                          <p:stCondLst>
                                            <p:cond delay="0"/>
                                          </p:stCondLst>
                                        </p:cTn>
                                        <p:tgtEl>
                                          <p:spTgt spid="60"/>
                                        </p:tgtEl>
                                        <p:attrNameLst>
                                          <p:attrName>style.visibility</p:attrName>
                                        </p:attrNameLst>
                                      </p:cBhvr>
                                      <p:to>
                                        <p:strVal val="visible"/>
                                      </p:to>
                                    </p:set>
                                    <p:anim calcmode="lin" valueType="num">
                                      <p:cBhvr additive="base">
                                        <p:cTn id="12" dur="100" fill="hold"/>
                                        <p:tgtEl>
                                          <p:spTgt spid="60"/>
                                        </p:tgtEl>
                                        <p:attrNameLst>
                                          <p:attrName>ppt_x</p:attrName>
                                        </p:attrNameLst>
                                      </p:cBhvr>
                                      <p:tavLst>
                                        <p:tav tm="0">
                                          <p:val>
                                            <p:strVal val="1+#ppt_w/2"/>
                                          </p:val>
                                        </p:tav>
                                        <p:tav tm="100000">
                                          <p:val>
                                            <p:strVal val="#ppt_x"/>
                                          </p:val>
                                        </p:tav>
                                      </p:tavLst>
                                    </p:anim>
                                    <p:anim calcmode="lin" valueType="num">
                                      <p:cBhvr additive="base">
                                        <p:cTn id="13" dur="100" fill="hold"/>
                                        <p:tgtEl>
                                          <p:spTgt spid="60"/>
                                        </p:tgtEl>
                                        <p:attrNameLst>
                                          <p:attrName>ppt_y</p:attrName>
                                        </p:attrNameLst>
                                      </p:cBhvr>
                                      <p:tavLst>
                                        <p:tav tm="0">
                                          <p:val>
                                            <p:strVal val="1+#ppt_h/2"/>
                                          </p:val>
                                        </p:tav>
                                        <p:tav tm="100000">
                                          <p:val>
                                            <p:strVal val="#ppt_y"/>
                                          </p:val>
                                        </p:tav>
                                      </p:tavLst>
                                    </p:anim>
                                  </p:childTnLst>
                                </p:cTn>
                              </p:par>
                            </p:childTnLst>
                          </p:cTn>
                        </p:par>
                        <p:par>
                          <p:cTn id="14" fill="hold">
                            <p:stCondLst>
                              <p:cond delay="200"/>
                            </p:stCondLst>
                            <p:childTnLst>
                              <p:par>
                                <p:cTn id="15" presetID="2" presetClass="entr" presetSubtype="12"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100" fill="hold"/>
                                        <p:tgtEl>
                                          <p:spTgt spid="18"/>
                                        </p:tgtEl>
                                        <p:attrNameLst>
                                          <p:attrName>ppt_x</p:attrName>
                                        </p:attrNameLst>
                                      </p:cBhvr>
                                      <p:tavLst>
                                        <p:tav tm="0">
                                          <p:val>
                                            <p:strVal val="0-#ppt_w/2"/>
                                          </p:val>
                                        </p:tav>
                                        <p:tav tm="100000">
                                          <p:val>
                                            <p:strVal val="#ppt_x"/>
                                          </p:val>
                                        </p:tav>
                                      </p:tavLst>
                                    </p:anim>
                                    <p:anim calcmode="lin" valueType="num">
                                      <p:cBhvr additive="base">
                                        <p:cTn id="18" dur="100" fill="hold"/>
                                        <p:tgtEl>
                                          <p:spTgt spid="18"/>
                                        </p:tgtEl>
                                        <p:attrNameLst>
                                          <p:attrName>ppt_y</p:attrName>
                                        </p:attrNameLst>
                                      </p:cBhvr>
                                      <p:tavLst>
                                        <p:tav tm="0">
                                          <p:val>
                                            <p:strVal val="1+#ppt_h/2"/>
                                          </p:val>
                                        </p:tav>
                                        <p:tav tm="100000">
                                          <p:val>
                                            <p:strVal val="#ppt_y"/>
                                          </p:val>
                                        </p:tav>
                                      </p:tavLst>
                                    </p:anim>
                                  </p:childTnLst>
                                </p:cTn>
                              </p:par>
                            </p:childTnLst>
                          </p:cTn>
                        </p:par>
                        <p:par>
                          <p:cTn id="19" fill="hold">
                            <p:stCondLst>
                              <p:cond delay="300"/>
                            </p:stCondLst>
                            <p:childTnLst>
                              <p:par>
                                <p:cTn id="20" presetID="2" presetClass="entr" presetSubtype="12"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100" fill="hold"/>
                                        <p:tgtEl>
                                          <p:spTgt spid="22"/>
                                        </p:tgtEl>
                                        <p:attrNameLst>
                                          <p:attrName>ppt_x</p:attrName>
                                        </p:attrNameLst>
                                      </p:cBhvr>
                                      <p:tavLst>
                                        <p:tav tm="0">
                                          <p:val>
                                            <p:strVal val="0-#ppt_w/2"/>
                                          </p:val>
                                        </p:tav>
                                        <p:tav tm="100000">
                                          <p:val>
                                            <p:strVal val="#ppt_x"/>
                                          </p:val>
                                        </p:tav>
                                      </p:tavLst>
                                    </p:anim>
                                    <p:anim calcmode="lin" valueType="num">
                                      <p:cBhvr additive="base">
                                        <p:cTn id="23" dur="100" fill="hold"/>
                                        <p:tgtEl>
                                          <p:spTgt spid="22"/>
                                        </p:tgtEl>
                                        <p:attrNameLst>
                                          <p:attrName>ppt_y</p:attrName>
                                        </p:attrNameLst>
                                      </p:cBhvr>
                                      <p:tavLst>
                                        <p:tav tm="0">
                                          <p:val>
                                            <p:strVal val="1+#ppt_h/2"/>
                                          </p:val>
                                        </p:tav>
                                        <p:tav tm="100000">
                                          <p:val>
                                            <p:strVal val="#ppt_y"/>
                                          </p:val>
                                        </p:tav>
                                      </p:tavLst>
                                    </p:anim>
                                  </p:childTnLst>
                                </p:cTn>
                              </p:par>
                            </p:childTnLst>
                          </p:cTn>
                        </p:par>
                        <p:par>
                          <p:cTn id="24" fill="hold">
                            <p:stCondLst>
                              <p:cond delay="400"/>
                            </p:stCondLst>
                            <p:childTnLst>
                              <p:par>
                                <p:cTn id="25" presetID="2" presetClass="entr" presetSubtype="8" fill="hold" grpId="0" nodeType="afterEffect">
                                  <p:stCondLst>
                                    <p:cond delay="0"/>
                                  </p:stCondLst>
                                  <p:iterate type="lt">
                                    <p:tmPct val="10000"/>
                                  </p:iterate>
                                  <p:childTnLst>
                                    <p:set>
                                      <p:cBhvr>
                                        <p:cTn id="26" dur="1" fill="hold">
                                          <p:stCondLst>
                                            <p:cond delay="0"/>
                                          </p:stCondLst>
                                        </p:cTn>
                                        <p:tgtEl>
                                          <p:spTgt spid="3"/>
                                        </p:tgtEl>
                                        <p:attrNameLst>
                                          <p:attrName>style.visibility</p:attrName>
                                        </p:attrNameLst>
                                      </p:cBhvr>
                                      <p:to>
                                        <p:strVal val="visible"/>
                                      </p:to>
                                    </p:set>
                                    <p:anim calcmode="lin" valueType="num">
                                      <p:cBhvr additive="base">
                                        <p:cTn id="27" dur="100" fill="hold"/>
                                        <p:tgtEl>
                                          <p:spTgt spid="3"/>
                                        </p:tgtEl>
                                        <p:attrNameLst>
                                          <p:attrName>ppt_x</p:attrName>
                                        </p:attrNameLst>
                                      </p:cBhvr>
                                      <p:tavLst>
                                        <p:tav tm="0">
                                          <p:val>
                                            <p:strVal val="0-#ppt_w/2"/>
                                          </p:val>
                                        </p:tav>
                                        <p:tav tm="100000">
                                          <p:val>
                                            <p:strVal val="#ppt_x"/>
                                          </p:val>
                                        </p:tav>
                                      </p:tavLst>
                                    </p:anim>
                                    <p:anim calcmode="lin" valueType="num">
                                      <p:cBhvr additive="base">
                                        <p:cTn id="28" dur="100" fill="hold"/>
                                        <p:tgtEl>
                                          <p:spTgt spid="3"/>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iterate type="lt">
                                    <p:tmPct val="0"/>
                                  </p:iterate>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1+#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par>
                          <p:cTn id="33" fill="hold">
                            <p:stCondLst>
                              <p:cond delay="900"/>
                            </p:stCondLst>
                            <p:childTnLst>
                              <p:par>
                                <p:cTn id="34" presetID="22" presetClass="entr" presetSubtype="2" fill="hold"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right)">
                                      <p:cBhvr>
                                        <p:cTn id="36" dur="100"/>
                                        <p:tgtEl>
                                          <p:spTgt spid="13"/>
                                        </p:tgtEl>
                                      </p:cBhvr>
                                    </p:animEffect>
                                  </p:childTnLst>
                                </p:cTn>
                              </p:par>
                              <p:par>
                                <p:cTn id="37" presetID="22" presetClass="entr" presetSubtype="8"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100"/>
                                        <p:tgtEl>
                                          <p:spTgt spid="46"/>
                                        </p:tgtEl>
                                      </p:cBhvr>
                                    </p:animEffect>
                                  </p:childTnLst>
                                </p:cTn>
                              </p:par>
                            </p:childTnLst>
                          </p:cTn>
                        </p:par>
                        <p:par>
                          <p:cTn id="40" fill="hold">
                            <p:stCondLst>
                              <p:cond delay="1000"/>
                            </p:stCondLst>
                            <p:childTnLst>
                              <p:par>
                                <p:cTn id="41" presetID="2" presetClass="entr" presetSubtype="8"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100" fill="hold"/>
                                        <p:tgtEl>
                                          <p:spTgt spid="15"/>
                                        </p:tgtEl>
                                        <p:attrNameLst>
                                          <p:attrName>ppt_x</p:attrName>
                                        </p:attrNameLst>
                                      </p:cBhvr>
                                      <p:tavLst>
                                        <p:tav tm="0">
                                          <p:val>
                                            <p:strVal val="0-#ppt_w/2"/>
                                          </p:val>
                                        </p:tav>
                                        <p:tav tm="100000">
                                          <p:val>
                                            <p:strVal val="#ppt_x"/>
                                          </p:val>
                                        </p:tav>
                                      </p:tavLst>
                                    </p:anim>
                                    <p:anim calcmode="lin" valueType="num">
                                      <p:cBhvr additive="base">
                                        <p:cTn id="44" dur="100" fill="hold"/>
                                        <p:tgtEl>
                                          <p:spTgt spid="15"/>
                                        </p:tgtEl>
                                        <p:attrNameLst>
                                          <p:attrName>ppt_y</p:attrName>
                                        </p:attrNameLst>
                                      </p:cBhvr>
                                      <p:tavLst>
                                        <p:tav tm="0">
                                          <p:val>
                                            <p:strVal val="#ppt_y"/>
                                          </p:val>
                                        </p:tav>
                                        <p:tav tm="100000">
                                          <p:val>
                                            <p:strVal val="#ppt_y"/>
                                          </p:val>
                                        </p:tav>
                                      </p:tavLst>
                                    </p:anim>
                                  </p:childTnLst>
                                </p:cTn>
                              </p:par>
                            </p:childTnLst>
                          </p:cTn>
                        </p:par>
                        <p:par>
                          <p:cTn id="45" fill="hold">
                            <p:stCondLst>
                              <p:cond delay="1100"/>
                            </p:stCondLst>
                            <p:childTnLst>
                              <p:par>
                                <p:cTn id="46" presetID="22" presetClass="entr" presetSubtype="4" fill="hold" nodeType="after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down)">
                                      <p:cBhvr>
                                        <p:cTn id="48" dur="100"/>
                                        <p:tgtEl>
                                          <p:spTgt spid="12"/>
                                        </p:tgtEl>
                                      </p:cBhvr>
                                    </p:animEffect>
                                  </p:childTnLst>
                                </p:cTn>
                              </p:par>
                            </p:childTnLst>
                          </p:cTn>
                        </p:par>
                        <p:par>
                          <p:cTn id="49" fill="hold">
                            <p:stCondLst>
                              <p:cond delay="1200"/>
                            </p:stCondLst>
                            <p:childTnLst>
                              <p:par>
                                <p:cTn id="50" presetID="22" presetClass="entr" presetSubtype="4" fill="hold"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down)">
                                      <p:cBhvr>
                                        <p:cTn id="52" dur="100"/>
                                        <p:tgtEl>
                                          <p:spTgt spid="14"/>
                                        </p:tgtEl>
                                      </p:cBhvr>
                                    </p:animEffect>
                                  </p:childTnLst>
                                </p:cTn>
                              </p:par>
                            </p:childTnLst>
                          </p:cTn>
                        </p:par>
                        <p:par>
                          <p:cTn id="53" fill="hold">
                            <p:stCondLst>
                              <p:cond delay="1300"/>
                            </p:stCondLst>
                            <p:childTnLst>
                              <p:par>
                                <p:cTn id="54" presetID="22" presetClass="entr" presetSubtype="1" fill="hold" nodeType="afterEffect">
                                  <p:stCondLst>
                                    <p:cond delay="0"/>
                                  </p:stCondLst>
                                  <p:childTnLst>
                                    <p:set>
                                      <p:cBhvr>
                                        <p:cTn id="55" dur="1" fill="hold">
                                          <p:stCondLst>
                                            <p:cond delay="0"/>
                                          </p:stCondLst>
                                        </p:cTn>
                                        <p:tgtEl>
                                          <p:spTgt spid="6"/>
                                        </p:tgtEl>
                                        <p:attrNameLst>
                                          <p:attrName>style.visibility</p:attrName>
                                        </p:attrNameLst>
                                      </p:cBhvr>
                                      <p:to>
                                        <p:strVal val="visible"/>
                                      </p:to>
                                    </p:set>
                                    <p:animEffect transition="in" filter="wipe(up)">
                                      <p:cBhvr>
                                        <p:cTn id="56" dur="100"/>
                                        <p:tgtEl>
                                          <p:spTgt spid="6"/>
                                        </p:tgtEl>
                                      </p:cBhvr>
                                    </p:animEffect>
                                  </p:childTnLst>
                                </p:cTn>
                              </p:par>
                            </p:childTnLst>
                          </p:cTn>
                        </p:par>
                        <p:par>
                          <p:cTn id="57" fill="hold">
                            <p:stCondLst>
                              <p:cond delay="1400"/>
                            </p:stCondLst>
                            <p:childTnLst>
                              <p:par>
                                <p:cTn id="58" presetID="26" presetClass="emph" presetSubtype="0" repeatCount="indefinite" fill="hold" nodeType="afterEffect">
                                  <p:stCondLst>
                                    <p:cond delay="72"/>
                                  </p:stCondLst>
                                  <p:childTnLst>
                                    <p:animEffect transition="out" filter="fade">
                                      <p:cBhvr>
                                        <p:cTn id="59" dur="750" tmFilter="0, 0; .2, .5; .8, .5; 1, 0"/>
                                        <p:tgtEl>
                                          <p:spTgt spid="6"/>
                                        </p:tgtEl>
                                      </p:cBhvr>
                                    </p:animEffect>
                                    <p:animScale>
                                      <p:cBhvr>
                                        <p:cTn id="60" dur="375" autoRev="1" fill="hold"/>
                                        <p:tgtEl>
                                          <p:spTgt spid="6"/>
                                        </p:tgtEl>
                                      </p:cBhvr>
                                      <p:by x="105000" y="105000"/>
                                    </p:animScale>
                                  </p:childTnLst>
                                </p:cTn>
                              </p:par>
                              <p:par>
                                <p:cTn id="61" presetID="14" presetClass="entr" presetSubtype="10"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randombar(horizontal)">
                                      <p:cBhvr>
                                        <p:cTn id="63" dur="1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8" grpId="0" animBg="1"/>
      <p:bldP spid="15" grpId="0" animBg="1"/>
      <p:bldP spid="60" grpId="0" animBg="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4040189" y="-6350"/>
            <a:ext cx="4098924" cy="68706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3" name="矩形 142"/>
          <p:cNvSpPr/>
          <p:nvPr/>
        </p:nvSpPr>
        <p:spPr>
          <a:xfrm>
            <a:off x="-7939" y="0"/>
            <a:ext cx="4052889"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5" name="矩形 144"/>
          <p:cNvSpPr/>
          <p:nvPr/>
        </p:nvSpPr>
        <p:spPr>
          <a:xfrm>
            <a:off x="8139113" y="0"/>
            <a:ext cx="409257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6" name="矩形 145"/>
          <p:cNvSpPr/>
          <p:nvPr/>
        </p:nvSpPr>
        <p:spPr>
          <a:xfrm>
            <a:off x="4763" y="1"/>
            <a:ext cx="4040188"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7" name="矩形 146"/>
          <p:cNvSpPr/>
          <p:nvPr/>
        </p:nvSpPr>
        <p:spPr>
          <a:xfrm>
            <a:off x="4040188" y="-6349"/>
            <a:ext cx="4111625" cy="1611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8" name="矩形 147"/>
          <p:cNvSpPr/>
          <p:nvPr/>
        </p:nvSpPr>
        <p:spPr>
          <a:xfrm>
            <a:off x="8143875" y="1"/>
            <a:ext cx="4048125" cy="1548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7" name="图片 56"/>
          <p:cNvPicPr>
            <a:picLocks noChangeAspect="1"/>
          </p:cNvPicPr>
          <p:nvPr/>
        </p:nvPicPr>
        <p:blipFill rotWithShape="1">
          <a:blip r:embed="rId4"/>
          <a:srcRect t="2054" b="3954"/>
          <a:stretch>
            <a:fillRect/>
          </a:stretch>
        </p:blipFill>
        <p:spPr>
          <a:xfrm>
            <a:off x="-12700" y="154801"/>
            <a:ext cx="12244388" cy="6547625"/>
          </a:xfrm>
          <a:prstGeom prst="rect">
            <a:avLst/>
          </a:prstGeom>
        </p:spPr>
      </p:pic>
      <p:sp>
        <p:nvSpPr>
          <p:cNvPr id="64" name="矩形 63"/>
          <p:cNvSpPr/>
          <p:nvPr/>
        </p:nvSpPr>
        <p:spPr>
          <a:xfrm>
            <a:off x="-12701" y="6702425"/>
            <a:ext cx="4057333" cy="154793"/>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5" name="矩形 64"/>
          <p:cNvSpPr/>
          <p:nvPr/>
        </p:nvSpPr>
        <p:spPr>
          <a:xfrm>
            <a:off x="4044950" y="6702425"/>
            <a:ext cx="4098925" cy="16827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6" name="矩形 65"/>
          <p:cNvSpPr/>
          <p:nvPr/>
        </p:nvSpPr>
        <p:spPr>
          <a:xfrm>
            <a:off x="8144193" y="6702425"/>
            <a:ext cx="4079874"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文本框 16"/>
          <p:cNvSpPr txBox="1"/>
          <p:nvPr/>
        </p:nvSpPr>
        <p:spPr>
          <a:xfrm>
            <a:off x="3541455" y="2386189"/>
            <a:ext cx="8186857" cy="830997"/>
          </a:xfrm>
          <a:prstGeom prst="rect">
            <a:avLst/>
          </a:prstGeom>
          <a:noFill/>
        </p:spPr>
        <p:txBody>
          <a:bodyPr wrap="none">
            <a:spAutoFit/>
          </a:bodyPr>
          <a:lstStyle/>
          <a:p>
            <a:pPr fontAlgn="auto">
              <a:spcBef>
                <a:spcPts val="0"/>
              </a:spcBef>
              <a:spcAft>
                <a:spcPts val="0"/>
              </a:spcAft>
              <a:defRPr/>
            </a:pPr>
            <a:r>
              <a:rPr lang="zh-CN" altLang="zh-CN" sz="4800" b="1" dirty="0">
                <a:solidFill>
                  <a:schemeClr val="accent6">
                    <a:lumMod val="50000"/>
                  </a:schemeClr>
                </a:solidFill>
                <a:latin typeface="+mj-ea"/>
                <a:ea typeface="+mj-ea"/>
              </a:rPr>
              <a:t>病理图像分析的数据库和源码</a:t>
            </a:r>
            <a:endParaRPr lang="zh-CN" altLang="en-US" sz="4800" b="1" dirty="0">
              <a:solidFill>
                <a:schemeClr val="accent6">
                  <a:lumMod val="50000"/>
                </a:schemeClr>
              </a:solidFill>
              <a:latin typeface="+mj-ea"/>
              <a:ea typeface="+mj-ea"/>
            </a:endParaRPr>
          </a:p>
        </p:txBody>
      </p:sp>
      <p:cxnSp>
        <p:nvCxnSpPr>
          <p:cNvPr id="19" name="PA_直接连接符 18"/>
          <p:cNvCxnSpPr/>
          <p:nvPr>
            <p:custDataLst>
              <p:tags r:id="rId1"/>
            </p:custDataLst>
          </p:nvPr>
        </p:nvCxnSpPr>
        <p:spPr>
          <a:xfrm flipH="1" flipV="1">
            <a:off x="1881188" y="2084564"/>
            <a:ext cx="5172755" cy="47043"/>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652838" y="3632377"/>
            <a:ext cx="5354637" cy="30162"/>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任意多边形 53"/>
          <p:cNvSpPr/>
          <p:nvPr/>
        </p:nvSpPr>
        <p:spPr>
          <a:xfrm rot="3259845">
            <a:off x="10052739" y="3448023"/>
            <a:ext cx="379682" cy="655599"/>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7" name="任意多边形 54"/>
          <p:cNvSpPr/>
          <p:nvPr/>
        </p:nvSpPr>
        <p:spPr>
          <a:xfrm rot="5050286">
            <a:off x="10419938" y="1398579"/>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3556074" y="3125819"/>
            <a:ext cx="5806130" cy="369332"/>
          </a:xfrm>
          <a:prstGeom prst="rect">
            <a:avLst/>
          </a:prstGeom>
        </p:spPr>
        <p:txBody>
          <a:bodyPr wrap="square">
            <a:spAutoFit/>
          </a:bodyPr>
          <a:lstStyle/>
          <a:p>
            <a:r>
              <a:rPr lang="en-US" altLang="zh-CN"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Pathological image analysis database and source code</a:t>
            </a:r>
          </a:p>
        </p:txBody>
      </p:sp>
      <p:grpSp>
        <p:nvGrpSpPr>
          <p:cNvPr id="7" name="组合 6"/>
          <p:cNvGrpSpPr/>
          <p:nvPr/>
        </p:nvGrpSpPr>
        <p:grpSpPr>
          <a:xfrm>
            <a:off x="2517828" y="2416299"/>
            <a:ext cx="864000" cy="864000"/>
            <a:chOff x="2517828" y="1926040"/>
            <a:chExt cx="864000" cy="864000"/>
          </a:xfrm>
        </p:grpSpPr>
        <p:sp>
          <p:nvSpPr>
            <p:cNvPr id="25" name="矩形 24"/>
            <p:cNvSpPr/>
            <p:nvPr/>
          </p:nvSpPr>
          <p:spPr>
            <a:xfrm rot="5400000">
              <a:off x="2517828" y="1926040"/>
              <a:ext cx="864000" cy="8640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545525" y="2004097"/>
              <a:ext cx="808607" cy="707886"/>
            </a:xfrm>
            <a:prstGeom prst="rect">
              <a:avLst/>
            </a:prstGeom>
            <a:noFill/>
          </p:spPr>
          <p:txBody>
            <a:bodyPr wrap="square" rtlCol="0">
              <a:spAutoFit/>
            </a:bodyPr>
            <a:lstStyle/>
            <a:p>
              <a:r>
                <a:rPr lang="en-US" altLang="zh-CN" sz="4000" b="1" dirty="0">
                  <a:solidFill>
                    <a:schemeClr val="accent6">
                      <a:lumMod val="50000"/>
                    </a:schemeClr>
                  </a:solidFill>
                  <a:latin typeface="微软雅黑" panose="020B0503020204020204" pitchFamily="34" charset="-122"/>
                  <a:ea typeface="微软雅黑" panose="020B0503020204020204" pitchFamily="34" charset="-122"/>
                </a:rPr>
                <a:t>04</a:t>
              </a:r>
              <a:endParaRPr lang="zh-CN" altLang="en-US" sz="4000" b="1" dirty="0">
                <a:solidFill>
                  <a:schemeClr val="accent6">
                    <a:lumMod val="50000"/>
                  </a:schemeClr>
                </a:solidFill>
                <a:latin typeface="微软雅黑" panose="020B0503020204020204" pitchFamily="34" charset="-122"/>
                <a:ea typeface="微软雅黑" panose="020B0503020204020204" pitchFamily="34" charset="-122"/>
              </a:endParaRPr>
            </a:p>
          </p:txBody>
        </p:sp>
      </p:grpSp>
      <p:sp>
        <p:nvSpPr>
          <p:cNvPr id="30" name="任意多边形 54"/>
          <p:cNvSpPr/>
          <p:nvPr/>
        </p:nvSpPr>
        <p:spPr>
          <a:xfrm rot="20313339">
            <a:off x="1376723" y="2964926"/>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2" name="组合 54">
            <a:extLst>
              <a:ext uri="{FF2B5EF4-FFF2-40B4-BE49-F238E27FC236}">
                <a16:creationId xmlns:a16="http://schemas.microsoft.com/office/drawing/2014/main" id="{4669CDA7-A9B8-22F4-F2EC-3C4D86B167C6}"/>
              </a:ext>
            </a:extLst>
          </p:cNvPr>
          <p:cNvGrpSpPr/>
          <p:nvPr/>
        </p:nvGrpSpPr>
        <p:grpSpPr>
          <a:xfrm>
            <a:off x="6022164" y="5903160"/>
            <a:ext cx="226800" cy="720000"/>
            <a:chOff x="6205521" y="5132079"/>
            <a:chExt cx="259851" cy="856655"/>
          </a:xfrm>
          <a:solidFill>
            <a:schemeClr val="accent6">
              <a:lumMod val="50000"/>
            </a:schemeClr>
          </a:solidFill>
        </p:grpSpPr>
        <p:sp>
          <p:nvSpPr>
            <p:cNvPr id="3" name="L 形 2">
              <a:extLst>
                <a:ext uri="{FF2B5EF4-FFF2-40B4-BE49-F238E27FC236}">
                  <a16:creationId xmlns:a16="http://schemas.microsoft.com/office/drawing/2014/main" id="{4F2D11E2-C534-5B83-2D3E-C8096F518DD2}"/>
                </a:ext>
              </a:extLst>
            </p:cNvPr>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L 形 3">
              <a:extLst>
                <a:ext uri="{FF2B5EF4-FFF2-40B4-BE49-F238E27FC236}">
                  <a16:creationId xmlns:a16="http://schemas.microsoft.com/office/drawing/2014/main" id="{861501C9-A627-32C9-236F-A9970319D6D8}"/>
                </a:ext>
              </a:extLst>
            </p:cNvPr>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L 形 7">
              <a:extLst>
                <a:ext uri="{FF2B5EF4-FFF2-40B4-BE49-F238E27FC236}">
                  <a16:creationId xmlns:a16="http://schemas.microsoft.com/office/drawing/2014/main" id="{66E0DE10-EA89-9526-45DC-B9712F72B4B9}"/>
                </a:ext>
              </a:extLst>
            </p:cNvPr>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3"/>
                                        </p:tgtEl>
                                        <p:attrNameLst>
                                          <p:attrName>style.visibility</p:attrName>
                                        </p:attrNameLst>
                                      </p:cBhvr>
                                      <p:to>
                                        <p:strVal val="visible"/>
                                      </p:to>
                                    </p:set>
                                    <p:anim calcmode="lin" valueType="num">
                                      <p:cBhvr additive="base">
                                        <p:cTn id="7" dur="100" fill="hold"/>
                                        <p:tgtEl>
                                          <p:spTgt spid="143"/>
                                        </p:tgtEl>
                                        <p:attrNameLst>
                                          <p:attrName>ppt_x</p:attrName>
                                        </p:attrNameLst>
                                      </p:cBhvr>
                                      <p:tavLst>
                                        <p:tav tm="0">
                                          <p:val>
                                            <p:strVal val="#ppt_x"/>
                                          </p:val>
                                        </p:tav>
                                        <p:tav tm="100000">
                                          <p:val>
                                            <p:strVal val="#ppt_x"/>
                                          </p:val>
                                        </p:tav>
                                      </p:tavLst>
                                    </p:anim>
                                    <p:anim calcmode="lin" valueType="num">
                                      <p:cBhvr additive="base">
                                        <p:cTn id="8" dur="100" fill="hold"/>
                                        <p:tgtEl>
                                          <p:spTgt spid="143"/>
                                        </p:tgtEl>
                                        <p:attrNameLst>
                                          <p:attrName>ppt_y</p:attrName>
                                        </p:attrNameLst>
                                      </p:cBhvr>
                                      <p:tavLst>
                                        <p:tav tm="0">
                                          <p:val>
                                            <p:strVal val="0-#ppt_h/2"/>
                                          </p:val>
                                        </p:tav>
                                        <p:tav tm="100000">
                                          <p:val>
                                            <p:strVal val="#ppt_y"/>
                                          </p:val>
                                        </p:tav>
                                      </p:tavLst>
                                    </p:anim>
                                  </p:childTnLst>
                                </p:cTn>
                              </p:par>
                            </p:childTnLst>
                          </p:cTn>
                        </p:par>
                        <p:par>
                          <p:cTn id="9" fill="hold">
                            <p:stCondLst>
                              <p:cond delay="100"/>
                            </p:stCondLst>
                            <p:childTnLst>
                              <p:par>
                                <p:cTn id="10" presetID="2" presetClass="entr" presetSubtype="1" fill="hold" grpId="0"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additive="base">
                                        <p:cTn id="12" dur="100" fill="hold"/>
                                        <p:tgtEl>
                                          <p:spTgt spid="144"/>
                                        </p:tgtEl>
                                        <p:attrNameLst>
                                          <p:attrName>ppt_x</p:attrName>
                                        </p:attrNameLst>
                                      </p:cBhvr>
                                      <p:tavLst>
                                        <p:tav tm="0">
                                          <p:val>
                                            <p:strVal val="#ppt_x"/>
                                          </p:val>
                                        </p:tav>
                                        <p:tav tm="100000">
                                          <p:val>
                                            <p:strVal val="#ppt_x"/>
                                          </p:val>
                                        </p:tav>
                                      </p:tavLst>
                                    </p:anim>
                                    <p:anim calcmode="lin" valueType="num">
                                      <p:cBhvr additive="base">
                                        <p:cTn id="13" dur="100" fill="hold"/>
                                        <p:tgtEl>
                                          <p:spTgt spid="144"/>
                                        </p:tgtEl>
                                        <p:attrNameLst>
                                          <p:attrName>ppt_y</p:attrName>
                                        </p:attrNameLst>
                                      </p:cBhvr>
                                      <p:tavLst>
                                        <p:tav tm="0">
                                          <p:val>
                                            <p:strVal val="0-#ppt_h/2"/>
                                          </p:val>
                                        </p:tav>
                                        <p:tav tm="100000">
                                          <p:val>
                                            <p:strVal val="#ppt_y"/>
                                          </p:val>
                                        </p:tav>
                                      </p:tavLst>
                                    </p:anim>
                                  </p:childTnLst>
                                </p:cTn>
                              </p:par>
                            </p:childTnLst>
                          </p:cTn>
                        </p:par>
                        <p:par>
                          <p:cTn id="14" fill="hold">
                            <p:stCondLst>
                              <p:cond delay="200"/>
                            </p:stCondLst>
                            <p:childTnLst>
                              <p:par>
                                <p:cTn id="15" presetID="2" presetClass="entr" presetSubtype="1" fill="hold" grpId="0" nodeType="afterEffect">
                                  <p:stCondLst>
                                    <p:cond delay="0"/>
                                  </p:stCondLst>
                                  <p:childTnLst>
                                    <p:set>
                                      <p:cBhvr>
                                        <p:cTn id="16" dur="1" fill="hold">
                                          <p:stCondLst>
                                            <p:cond delay="0"/>
                                          </p:stCondLst>
                                        </p:cTn>
                                        <p:tgtEl>
                                          <p:spTgt spid="145"/>
                                        </p:tgtEl>
                                        <p:attrNameLst>
                                          <p:attrName>style.visibility</p:attrName>
                                        </p:attrNameLst>
                                      </p:cBhvr>
                                      <p:to>
                                        <p:strVal val="visible"/>
                                      </p:to>
                                    </p:set>
                                    <p:anim calcmode="lin" valueType="num">
                                      <p:cBhvr additive="base">
                                        <p:cTn id="17" dur="100" fill="hold"/>
                                        <p:tgtEl>
                                          <p:spTgt spid="145"/>
                                        </p:tgtEl>
                                        <p:attrNameLst>
                                          <p:attrName>ppt_x</p:attrName>
                                        </p:attrNameLst>
                                      </p:cBhvr>
                                      <p:tavLst>
                                        <p:tav tm="0">
                                          <p:val>
                                            <p:strVal val="#ppt_x"/>
                                          </p:val>
                                        </p:tav>
                                        <p:tav tm="100000">
                                          <p:val>
                                            <p:strVal val="#ppt_x"/>
                                          </p:val>
                                        </p:tav>
                                      </p:tavLst>
                                    </p:anim>
                                    <p:anim calcmode="lin" valueType="num">
                                      <p:cBhvr additive="base">
                                        <p:cTn id="18" dur="100" fill="hold"/>
                                        <p:tgtEl>
                                          <p:spTgt spid="145"/>
                                        </p:tgtEl>
                                        <p:attrNameLst>
                                          <p:attrName>ppt_y</p:attrName>
                                        </p:attrNameLst>
                                      </p:cBhvr>
                                      <p:tavLst>
                                        <p:tav tm="0">
                                          <p:val>
                                            <p:strVal val="0-#ppt_h/2"/>
                                          </p:val>
                                        </p:tav>
                                        <p:tav tm="100000">
                                          <p:val>
                                            <p:strVal val="#ppt_y"/>
                                          </p:val>
                                        </p:tav>
                                      </p:tavLst>
                                    </p:anim>
                                  </p:childTnLst>
                                </p:cTn>
                              </p:par>
                            </p:childTnLst>
                          </p:cTn>
                        </p:par>
                        <p:par>
                          <p:cTn id="19" fill="hold">
                            <p:stCondLst>
                              <p:cond delay="300"/>
                            </p:stCondLst>
                            <p:childTnLst>
                              <p:par>
                                <p:cTn id="20" presetID="1" presetClass="entr" presetSubtype="0" fill="hold" grpId="0" nodeType="afterEffect">
                                  <p:stCondLst>
                                    <p:cond delay="0"/>
                                  </p:stCondLst>
                                  <p:childTnLst>
                                    <p:set>
                                      <p:cBhvr>
                                        <p:cTn id="21" dur="1" fill="hold">
                                          <p:stCondLst>
                                            <p:cond delay="99"/>
                                          </p:stCondLst>
                                        </p:cTn>
                                        <p:tgtEl>
                                          <p:spTgt spid="148"/>
                                        </p:tgtEl>
                                        <p:attrNameLst>
                                          <p:attrName>style.visibility</p:attrName>
                                        </p:attrNameLst>
                                      </p:cBhvr>
                                      <p:to>
                                        <p:strVal val="visible"/>
                                      </p:to>
                                    </p:set>
                                  </p:childTnLst>
                                </p:cTn>
                              </p:par>
                              <p:par>
                                <p:cTn id="22" presetID="22" presetClass="exit" presetSubtype="1" fill="hold" grpId="1" nodeType="withEffect">
                                  <p:stCondLst>
                                    <p:cond delay="0"/>
                                  </p:stCondLst>
                                  <p:childTnLst>
                                    <p:animEffect transition="out" filter="wipe(up)">
                                      <p:cBhvr>
                                        <p:cTn id="23" dur="100"/>
                                        <p:tgtEl>
                                          <p:spTgt spid="145"/>
                                        </p:tgtEl>
                                      </p:cBhvr>
                                    </p:animEffect>
                                    <p:set>
                                      <p:cBhvr>
                                        <p:cTn id="24" dur="1" fill="hold">
                                          <p:stCondLst>
                                            <p:cond delay="99"/>
                                          </p:stCondLst>
                                        </p:cTn>
                                        <p:tgtEl>
                                          <p:spTgt spid="145"/>
                                        </p:tgtEl>
                                        <p:attrNameLst>
                                          <p:attrName>style.visibility</p:attrName>
                                        </p:attrNameLst>
                                      </p:cBhvr>
                                      <p:to>
                                        <p:strVal val="hidden"/>
                                      </p:to>
                                    </p:set>
                                  </p:childTnLst>
                                </p:cTn>
                              </p:par>
                            </p:childTnLst>
                          </p:cTn>
                        </p:par>
                        <p:par>
                          <p:cTn id="25" fill="hold">
                            <p:stCondLst>
                              <p:cond delay="400"/>
                            </p:stCondLst>
                            <p:childTnLst>
                              <p:par>
                                <p:cTn id="26" presetID="1" presetClass="entr" presetSubtype="0" fill="hold" grpId="0" nodeType="afterEffect">
                                  <p:stCondLst>
                                    <p:cond delay="0"/>
                                  </p:stCondLst>
                                  <p:childTnLst>
                                    <p:set>
                                      <p:cBhvr>
                                        <p:cTn id="27" dur="1" fill="hold">
                                          <p:stCondLst>
                                            <p:cond delay="99"/>
                                          </p:stCondLst>
                                        </p:cTn>
                                        <p:tgtEl>
                                          <p:spTgt spid="147"/>
                                        </p:tgtEl>
                                        <p:attrNameLst>
                                          <p:attrName>style.visibility</p:attrName>
                                        </p:attrNameLst>
                                      </p:cBhvr>
                                      <p:to>
                                        <p:strVal val="visible"/>
                                      </p:to>
                                    </p:set>
                                  </p:childTnLst>
                                </p:cTn>
                              </p:par>
                            </p:childTnLst>
                          </p:cTn>
                        </p:par>
                        <p:par>
                          <p:cTn id="28" fill="hold">
                            <p:stCondLst>
                              <p:cond delay="500"/>
                            </p:stCondLst>
                            <p:childTnLst>
                              <p:par>
                                <p:cTn id="29" presetID="22" presetClass="exit" presetSubtype="1" fill="hold" grpId="1" nodeType="afterEffect">
                                  <p:stCondLst>
                                    <p:cond delay="0"/>
                                  </p:stCondLst>
                                  <p:childTnLst>
                                    <p:animEffect transition="out" filter="wipe(up)">
                                      <p:cBhvr>
                                        <p:cTn id="30" dur="100"/>
                                        <p:tgtEl>
                                          <p:spTgt spid="144"/>
                                        </p:tgtEl>
                                      </p:cBhvr>
                                    </p:animEffect>
                                    <p:set>
                                      <p:cBhvr>
                                        <p:cTn id="31" dur="1" fill="hold">
                                          <p:stCondLst>
                                            <p:cond delay="99"/>
                                          </p:stCondLst>
                                        </p:cTn>
                                        <p:tgtEl>
                                          <p:spTgt spid="144"/>
                                        </p:tgtEl>
                                        <p:attrNameLst>
                                          <p:attrName>style.visibility</p:attrName>
                                        </p:attrNameLst>
                                      </p:cBhvr>
                                      <p:to>
                                        <p:strVal val="hidden"/>
                                      </p:to>
                                    </p:set>
                                  </p:childTnLst>
                                </p:cTn>
                              </p:par>
                            </p:childTnLst>
                          </p:cTn>
                        </p:par>
                        <p:par>
                          <p:cTn id="32" fill="hold">
                            <p:stCondLst>
                              <p:cond delay="600"/>
                            </p:stCondLst>
                            <p:childTnLst>
                              <p:par>
                                <p:cTn id="33" presetID="1" presetClass="entr" presetSubtype="0" fill="hold" grpId="0" nodeType="afterEffect">
                                  <p:stCondLst>
                                    <p:cond delay="0"/>
                                  </p:stCondLst>
                                  <p:childTnLst>
                                    <p:set>
                                      <p:cBhvr>
                                        <p:cTn id="34" dur="1" fill="hold">
                                          <p:stCondLst>
                                            <p:cond delay="99"/>
                                          </p:stCondLst>
                                        </p:cTn>
                                        <p:tgtEl>
                                          <p:spTgt spid="146"/>
                                        </p:tgtEl>
                                        <p:attrNameLst>
                                          <p:attrName>style.visibility</p:attrName>
                                        </p:attrNameLst>
                                      </p:cBhvr>
                                      <p:to>
                                        <p:strVal val="visible"/>
                                      </p:to>
                                    </p:set>
                                  </p:childTnLst>
                                </p:cTn>
                              </p:par>
                            </p:childTnLst>
                          </p:cTn>
                        </p:par>
                        <p:par>
                          <p:cTn id="35" fill="hold">
                            <p:stCondLst>
                              <p:cond delay="700"/>
                            </p:stCondLst>
                            <p:childTnLst>
                              <p:par>
                                <p:cTn id="36" presetID="22" presetClass="exit" presetSubtype="1" fill="hold" grpId="1" nodeType="afterEffect">
                                  <p:stCondLst>
                                    <p:cond delay="0"/>
                                  </p:stCondLst>
                                  <p:childTnLst>
                                    <p:animEffect transition="out" filter="wipe(up)">
                                      <p:cBhvr>
                                        <p:cTn id="37" dur="100"/>
                                        <p:tgtEl>
                                          <p:spTgt spid="143"/>
                                        </p:tgtEl>
                                      </p:cBhvr>
                                    </p:animEffect>
                                    <p:set>
                                      <p:cBhvr>
                                        <p:cTn id="38" dur="1" fill="hold">
                                          <p:stCondLst>
                                            <p:cond delay="99"/>
                                          </p:stCondLst>
                                        </p:cTn>
                                        <p:tgtEl>
                                          <p:spTgt spid="143"/>
                                        </p:tgtEl>
                                        <p:attrNameLst>
                                          <p:attrName>style.visibility</p:attrName>
                                        </p:attrNameLst>
                                      </p:cBhvr>
                                      <p:to>
                                        <p:strVal val="hidden"/>
                                      </p:to>
                                    </p:set>
                                  </p:childTnLst>
                                </p:cTn>
                              </p:par>
                            </p:childTnLst>
                          </p:cTn>
                        </p:par>
                        <p:par>
                          <p:cTn id="39" fill="hold">
                            <p:stCondLst>
                              <p:cond delay="800"/>
                            </p:stCondLst>
                            <p:childTnLst>
                              <p:par>
                                <p:cTn id="40" presetID="2" presetClass="entr" presetSubtype="4"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additive="base">
                                        <p:cTn id="42" dur="100" fill="hold"/>
                                        <p:tgtEl>
                                          <p:spTgt spid="57"/>
                                        </p:tgtEl>
                                        <p:attrNameLst>
                                          <p:attrName>ppt_x</p:attrName>
                                        </p:attrNameLst>
                                      </p:cBhvr>
                                      <p:tavLst>
                                        <p:tav tm="0">
                                          <p:val>
                                            <p:strVal val="#ppt_x"/>
                                          </p:val>
                                        </p:tav>
                                        <p:tav tm="100000">
                                          <p:val>
                                            <p:strVal val="#ppt_x"/>
                                          </p:val>
                                        </p:tav>
                                      </p:tavLst>
                                    </p:anim>
                                    <p:anim calcmode="lin" valueType="num">
                                      <p:cBhvr additive="base">
                                        <p:cTn id="43" dur="100" fill="hold"/>
                                        <p:tgtEl>
                                          <p:spTgt spid="57"/>
                                        </p:tgtEl>
                                        <p:attrNameLst>
                                          <p:attrName>ppt_y</p:attrName>
                                        </p:attrNameLst>
                                      </p:cBhvr>
                                      <p:tavLst>
                                        <p:tav tm="0">
                                          <p:val>
                                            <p:strVal val="1+#ppt_h/2"/>
                                          </p:val>
                                        </p:tav>
                                        <p:tav tm="100000">
                                          <p:val>
                                            <p:strVal val="#ppt_y"/>
                                          </p:val>
                                        </p:tav>
                                      </p:tavLst>
                                    </p:anim>
                                  </p:childTnLst>
                                </p:cTn>
                              </p:par>
                            </p:childTnLst>
                          </p:cTn>
                        </p:par>
                        <p:par>
                          <p:cTn id="44" fill="hold">
                            <p:stCondLst>
                              <p:cond delay="900"/>
                            </p:stCondLst>
                            <p:childTnLst>
                              <p:par>
                                <p:cTn id="45" presetID="22" presetClass="entr" presetSubtype="8"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
                                        <p:tgtEl>
                                          <p:spTgt spid="20"/>
                                        </p:tgtEl>
                                      </p:cBhvr>
                                    </p:animEffect>
                                  </p:childTnLst>
                                </p:cTn>
                              </p:par>
                              <p:par>
                                <p:cTn id="48" presetID="22" presetClass="entr" presetSubtype="8"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100"/>
                                        <p:tgtEl>
                                          <p:spTgt spid="19"/>
                                        </p:tgtEl>
                                      </p:cBhvr>
                                    </p:animEffect>
                                  </p:childTnLst>
                                </p:cTn>
                              </p:par>
                              <p:par>
                                <p:cTn id="51" presetID="2" presetClass="entr" presetSubtype="12"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additive="base">
                                        <p:cTn id="53" dur="100" fill="hold"/>
                                        <p:tgtEl>
                                          <p:spTgt spid="26"/>
                                        </p:tgtEl>
                                        <p:attrNameLst>
                                          <p:attrName>ppt_x</p:attrName>
                                        </p:attrNameLst>
                                      </p:cBhvr>
                                      <p:tavLst>
                                        <p:tav tm="0">
                                          <p:val>
                                            <p:strVal val="0-#ppt_w/2"/>
                                          </p:val>
                                        </p:tav>
                                        <p:tav tm="100000">
                                          <p:val>
                                            <p:strVal val="#ppt_x"/>
                                          </p:val>
                                        </p:tav>
                                      </p:tavLst>
                                    </p:anim>
                                    <p:anim calcmode="lin" valueType="num">
                                      <p:cBhvr additive="base">
                                        <p:cTn id="54" dur="100" fill="hold"/>
                                        <p:tgtEl>
                                          <p:spTgt spid="26"/>
                                        </p:tgtEl>
                                        <p:attrNameLst>
                                          <p:attrName>ppt_y</p:attrName>
                                        </p:attrNameLst>
                                      </p:cBhvr>
                                      <p:tavLst>
                                        <p:tav tm="0">
                                          <p:val>
                                            <p:strVal val="1+#ppt_h/2"/>
                                          </p:val>
                                        </p:tav>
                                        <p:tav tm="100000">
                                          <p:val>
                                            <p:strVal val="#ppt_y"/>
                                          </p:val>
                                        </p:tav>
                                      </p:tavLst>
                                    </p:anim>
                                  </p:childTnLst>
                                </p:cTn>
                              </p:par>
                              <p:par>
                                <p:cTn id="55" presetID="2" presetClass="entr" presetSubtype="12"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100" fill="hold"/>
                                        <p:tgtEl>
                                          <p:spTgt spid="27"/>
                                        </p:tgtEl>
                                        <p:attrNameLst>
                                          <p:attrName>ppt_x</p:attrName>
                                        </p:attrNameLst>
                                      </p:cBhvr>
                                      <p:tavLst>
                                        <p:tav tm="0">
                                          <p:val>
                                            <p:strVal val="0-#ppt_w/2"/>
                                          </p:val>
                                        </p:tav>
                                        <p:tav tm="100000">
                                          <p:val>
                                            <p:strVal val="#ppt_x"/>
                                          </p:val>
                                        </p:tav>
                                      </p:tavLst>
                                    </p:anim>
                                    <p:anim calcmode="lin" valueType="num">
                                      <p:cBhvr additive="base">
                                        <p:cTn id="58" dur="100" fill="hold"/>
                                        <p:tgtEl>
                                          <p:spTgt spid="27"/>
                                        </p:tgtEl>
                                        <p:attrNameLst>
                                          <p:attrName>ppt_y</p:attrName>
                                        </p:attrNameLst>
                                      </p:cBhvr>
                                      <p:tavLst>
                                        <p:tav tm="0">
                                          <p:val>
                                            <p:strVal val="1+#ppt_h/2"/>
                                          </p:val>
                                        </p:tav>
                                        <p:tav tm="100000">
                                          <p:val>
                                            <p:strVal val="#ppt_y"/>
                                          </p:val>
                                        </p:tav>
                                      </p:tavLst>
                                    </p:anim>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100"/>
                                        <p:tgtEl>
                                          <p:spTgt spid="7"/>
                                        </p:tgtEl>
                                      </p:cBhvr>
                                    </p:animEffect>
                                  </p:childTnLst>
                                </p:cTn>
                              </p:par>
                            </p:childTnLst>
                          </p:cTn>
                        </p:par>
                        <p:par>
                          <p:cTn id="63" fill="hold">
                            <p:stCondLst>
                              <p:cond delay="1100"/>
                            </p:stCondLst>
                            <p:childTnLst>
                              <p:par>
                                <p:cTn id="64" presetID="2" presetClass="entr" presetSubtype="2" fill="hold" grpId="0" nodeType="afterEffect">
                                  <p:stCondLst>
                                    <p:cond delay="0"/>
                                  </p:stCondLst>
                                  <p:iterate type="lt">
                                    <p:tmPct val="10000"/>
                                  </p:iterate>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100" fill="hold"/>
                                        <p:tgtEl>
                                          <p:spTgt spid="17"/>
                                        </p:tgtEl>
                                        <p:attrNameLst>
                                          <p:attrName>ppt_x</p:attrName>
                                        </p:attrNameLst>
                                      </p:cBhvr>
                                      <p:tavLst>
                                        <p:tav tm="0">
                                          <p:val>
                                            <p:strVal val="1+#ppt_w/2"/>
                                          </p:val>
                                        </p:tav>
                                        <p:tav tm="100000">
                                          <p:val>
                                            <p:strVal val="#ppt_x"/>
                                          </p:val>
                                        </p:tav>
                                      </p:tavLst>
                                    </p:anim>
                                    <p:anim calcmode="lin" valueType="num">
                                      <p:cBhvr additive="base">
                                        <p:cTn id="67" dur="100" fill="hold"/>
                                        <p:tgtEl>
                                          <p:spTgt spid="17"/>
                                        </p:tgtEl>
                                        <p:attrNameLst>
                                          <p:attrName>ppt_y</p:attrName>
                                        </p:attrNameLst>
                                      </p:cBhvr>
                                      <p:tavLst>
                                        <p:tav tm="0">
                                          <p:val>
                                            <p:strVal val="#ppt_y"/>
                                          </p:val>
                                        </p:tav>
                                        <p:tav tm="100000">
                                          <p:val>
                                            <p:strVal val="#ppt_y"/>
                                          </p:val>
                                        </p:tav>
                                      </p:tavLst>
                                    </p:anim>
                                  </p:childTnLst>
                                </p:cTn>
                              </p:par>
                            </p:childTnLst>
                          </p:cTn>
                        </p:par>
                        <p:par>
                          <p:cTn id="68" fill="hold">
                            <p:stCondLst>
                              <p:cond delay="1320"/>
                            </p:stCondLst>
                            <p:childTnLst>
                              <p:par>
                                <p:cTn id="69" presetID="2" presetClass="entr" presetSubtype="2" fill="hold" grpId="0" nodeType="afterEffect">
                                  <p:stCondLst>
                                    <p:cond delay="0"/>
                                  </p:stCondLst>
                                  <p:iterate type="lt">
                                    <p:tmPct val="3750"/>
                                  </p:iterate>
                                  <p:childTnLst>
                                    <p:set>
                                      <p:cBhvr>
                                        <p:cTn id="70" dur="1" fill="hold">
                                          <p:stCondLst>
                                            <p:cond delay="0"/>
                                          </p:stCondLst>
                                        </p:cTn>
                                        <p:tgtEl>
                                          <p:spTgt spid="5"/>
                                        </p:tgtEl>
                                        <p:attrNameLst>
                                          <p:attrName>style.visibility</p:attrName>
                                        </p:attrNameLst>
                                      </p:cBhvr>
                                      <p:to>
                                        <p:strVal val="visible"/>
                                      </p:to>
                                    </p:set>
                                    <p:anim calcmode="lin" valueType="num">
                                      <p:cBhvr additive="base">
                                        <p:cTn id="71" dur="100" fill="hold"/>
                                        <p:tgtEl>
                                          <p:spTgt spid="5"/>
                                        </p:tgtEl>
                                        <p:attrNameLst>
                                          <p:attrName>ppt_x</p:attrName>
                                        </p:attrNameLst>
                                      </p:cBhvr>
                                      <p:tavLst>
                                        <p:tav tm="0">
                                          <p:val>
                                            <p:strVal val="1+#ppt_w/2"/>
                                          </p:val>
                                        </p:tav>
                                        <p:tav tm="100000">
                                          <p:val>
                                            <p:strVal val="#ppt_x"/>
                                          </p:val>
                                        </p:tav>
                                      </p:tavLst>
                                    </p:anim>
                                    <p:anim calcmode="lin" valueType="num">
                                      <p:cBhvr additive="base">
                                        <p:cTn id="72" dur="100" fill="hold"/>
                                        <p:tgtEl>
                                          <p:spTgt spid="5"/>
                                        </p:tgtEl>
                                        <p:attrNameLst>
                                          <p:attrName>ppt_y</p:attrName>
                                        </p:attrNameLst>
                                      </p:cBhvr>
                                      <p:tavLst>
                                        <p:tav tm="0">
                                          <p:val>
                                            <p:strVal val="#ppt_y"/>
                                          </p:val>
                                        </p:tav>
                                        <p:tav tm="100000">
                                          <p:val>
                                            <p:strVal val="#ppt_y"/>
                                          </p:val>
                                        </p:tav>
                                      </p:tavLst>
                                    </p:anim>
                                  </p:childTnLst>
                                </p:cTn>
                              </p:par>
                              <p:par>
                                <p:cTn id="73" presetID="2" presetClass="entr" presetSubtype="12" fill="hold" nodeType="withEffect">
                                  <p:stCondLst>
                                    <p:cond delay="0"/>
                                  </p:stCondLst>
                                  <p:childTnLst>
                                    <p:set>
                                      <p:cBhvr>
                                        <p:cTn id="74" dur="1" fill="hold">
                                          <p:stCondLst>
                                            <p:cond delay="0"/>
                                          </p:stCondLst>
                                        </p:cTn>
                                        <p:tgtEl>
                                          <p:spTgt spid="30"/>
                                        </p:tgtEl>
                                        <p:attrNameLst>
                                          <p:attrName>style.visibility</p:attrName>
                                        </p:attrNameLst>
                                      </p:cBhvr>
                                      <p:to>
                                        <p:strVal val="visible"/>
                                      </p:to>
                                    </p:set>
                                    <p:anim calcmode="lin" valueType="num">
                                      <p:cBhvr additive="base">
                                        <p:cTn id="75" dur="100" fill="hold"/>
                                        <p:tgtEl>
                                          <p:spTgt spid="30"/>
                                        </p:tgtEl>
                                        <p:attrNameLst>
                                          <p:attrName>ppt_x</p:attrName>
                                        </p:attrNameLst>
                                      </p:cBhvr>
                                      <p:tavLst>
                                        <p:tav tm="0">
                                          <p:val>
                                            <p:strVal val="0-#ppt_w/2"/>
                                          </p:val>
                                        </p:tav>
                                        <p:tav tm="100000">
                                          <p:val>
                                            <p:strVal val="#ppt_x"/>
                                          </p:val>
                                        </p:tav>
                                      </p:tavLst>
                                    </p:anim>
                                    <p:anim calcmode="lin" valueType="num">
                                      <p:cBhvr additive="base">
                                        <p:cTn id="76" dur="100" fill="hold"/>
                                        <p:tgtEl>
                                          <p:spTgt spid="30"/>
                                        </p:tgtEl>
                                        <p:attrNameLst>
                                          <p:attrName>ppt_y</p:attrName>
                                        </p:attrNameLst>
                                      </p:cBhvr>
                                      <p:tavLst>
                                        <p:tav tm="0">
                                          <p:val>
                                            <p:strVal val="1+#ppt_h/2"/>
                                          </p:val>
                                        </p:tav>
                                        <p:tav tm="100000">
                                          <p:val>
                                            <p:strVal val="#ppt_y"/>
                                          </p:val>
                                        </p:tav>
                                      </p:tavLst>
                                    </p:anim>
                                  </p:childTnLst>
                                </p:cTn>
                              </p:par>
                            </p:childTnLst>
                          </p:cTn>
                        </p:par>
                        <p:par>
                          <p:cTn id="77" fill="hold">
                            <p:stCondLst>
                              <p:cond delay="1589"/>
                            </p:stCondLst>
                            <p:childTnLst>
                              <p:par>
                                <p:cTn id="78" presetID="22" presetClass="entr" presetSubtype="1" fill="hold"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up)">
                                      <p:cBhvr>
                                        <p:cTn id="80" dur="100"/>
                                        <p:tgtEl>
                                          <p:spTgt spid="2"/>
                                        </p:tgtEl>
                                      </p:cBhvr>
                                    </p:animEffect>
                                  </p:childTnLst>
                                </p:cTn>
                              </p:par>
                            </p:childTnLst>
                          </p:cTn>
                        </p:par>
                        <p:par>
                          <p:cTn id="81" fill="hold">
                            <p:stCondLst>
                              <p:cond delay="1689"/>
                            </p:stCondLst>
                            <p:childTnLst>
                              <p:par>
                                <p:cTn id="82" presetID="26" presetClass="emph" presetSubtype="0" repeatCount="indefinite" fill="hold" nodeType="afterEffect">
                                  <p:stCondLst>
                                    <p:cond delay="72"/>
                                  </p:stCondLst>
                                  <p:childTnLst>
                                    <p:animEffect transition="out" filter="fade">
                                      <p:cBhvr>
                                        <p:cTn id="83" dur="750" tmFilter="0, 0; .2, .5; .8, .5; 1, 0"/>
                                        <p:tgtEl>
                                          <p:spTgt spid="2"/>
                                        </p:tgtEl>
                                      </p:cBhvr>
                                    </p:animEffect>
                                    <p:animScale>
                                      <p:cBhvr>
                                        <p:cTn id="84" dur="375"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3" grpId="0" animBg="1"/>
      <p:bldP spid="143" grpId="1" animBg="1"/>
      <p:bldP spid="145" grpId="0" animBg="1"/>
      <p:bldP spid="145" grpId="1" animBg="1"/>
      <p:bldP spid="146" grpId="0" animBg="1"/>
      <p:bldP spid="147" grpId="0" animBg="1"/>
      <p:bldP spid="148" grpId="0" animBg="1"/>
      <p:bldP spid="17"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3"/>
          <a:srcRect t="2054" b="3954"/>
          <a:stretch>
            <a:fillRect/>
          </a:stretch>
        </p:blipFill>
        <p:spPr>
          <a:xfrm>
            <a:off x="0" y="-1"/>
            <a:ext cx="12192000" cy="6858001"/>
          </a:xfrm>
          <a:prstGeom prst="rect">
            <a:avLst/>
          </a:prstGeom>
        </p:spPr>
      </p:pic>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 name="右箭头 28"/>
          <p:cNvSpPr/>
          <p:nvPr/>
        </p:nvSpPr>
        <p:spPr>
          <a:xfrm>
            <a:off x="457200" y="311725"/>
            <a:ext cx="344488" cy="396875"/>
          </a:xfrm>
          <a:prstGeom prst="rightArrow">
            <a:avLst>
              <a:gd name="adj1" fmla="val 50000"/>
              <a:gd name="adj2" fmla="val 10000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200">
              <a:solidFill>
                <a:srgbClr val="FF0000"/>
              </a:solidFill>
            </a:endParaRPr>
          </a:p>
        </p:txBody>
      </p:sp>
      <p:sp>
        <p:nvSpPr>
          <p:cNvPr id="30" name="文本框 29"/>
          <p:cNvSpPr txBox="1">
            <a:spLocks noChangeArrowheads="1"/>
          </p:cNvSpPr>
          <p:nvPr/>
        </p:nvSpPr>
        <p:spPr bwMode="auto">
          <a:xfrm>
            <a:off x="801687" y="228600"/>
            <a:ext cx="557596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zh-CN" sz="32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病理图像分析的数据库和源码</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103688" y="-2399"/>
            <a:ext cx="3984625" cy="1548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2399"/>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Rectangle 67">
            <a:extLst>
              <a:ext uri="{FF2B5EF4-FFF2-40B4-BE49-F238E27FC236}">
                <a16:creationId xmlns:a16="http://schemas.microsoft.com/office/drawing/2014/main" id="{9CB84B1D-DB99-5813-C3D6-A5D84CD3C7C6}"/>
              </a:ext>
            </a:extLst>
          </p:cNvPr>
          <p:cNvSpPr/>
          <p:nvPr/>
        </p:nvSpPr>
        <p:spPr>
          <a:xfrm>
            <a:off x="1667279" y="2179385"/>
            <a:ext cx="8857442" cy="2343655"/>
          </a:xfrm>
          <a:prstGeom prst="rect">
            <a:avLst/>
          </a:prstGeom>
        </p:spPr>
        <p:txBody>
          <a:bodyPr wrap="square">
            <a:spAutoFit/>
          </a:bodyPr>
          <a:lstStyle/>
          <a:p>
            <a:pPr>
              <a:lnSpc>
                <a:spcPct val="150000"/>
              </a:lnSpc>
            </a:pPr>
            <a:r>
              <a:rPr lang="zh-CN" altLang="en-US" sz="2000" dirty="0">
                <a:solidFill>
                  <a:schemeClr val="tx1">
                    <a:lumMod val="75000"/>
                    <a:lumOff val="25000"/>
                  </a:schemeClr>
                </a:solidFill>
                <a:cs typeface="+mn-ea"/>
              </a:rPr>
              <a:t>数据库网址：</a:t>
            </a:r>
            <a:r>
              <a:rPr lang="en-US" altLang="zh-CN" sz="2000" dirty="0">
                <a:hlinkClick r:id="rId4"/>
              </a:rPr>
              <a:t>Finding and Measuring Lungs in CT Data | Kaggle</a:t>
            </a:r>
            <a:r>
              <a:rPr lang="zh-CN" altLang="en-US" sz="2000" dirty="0">
                <a:solidFill>
                  <a:schemeClr val="tx1">
                    <a:lumMod val="75000"/>
                    <a:lumOff val="25000"/>
                  </a:schemeClr>
                </a:solidFill>
                <a:cs typeface="+mn-ea"/>
              </a:rPr>
              <a:t>（注：只有</a:t>
            </a:r>
            <a:r>
              <a:rPr lang="en-US" altLang="zh-CN" sz="2000" dirty="0">
                <a:solidFill>
                  <a:schemeClr val="tx1">
                    <a:lumMod val="75000"/>
                    <a:lumOff val="25000"/>
                  </a:schemeClr>
                </a:solidFill>
                <a:cs typeface="+mn-ea"/>
              </a:rPr>
              <a:t>Lung Segmentation</a:t>
            </a:r>
            <a:r>
              <a:rPr lang="zh-CN" altLang="en-US" sz="2000" dirty="0">
                <a:solidFill>
                  <a:schemeClr val="tx1">
                    <a:lumMod val="75000"/>
                    <a:lumOff val="25000"/>
                  </a:schemeClr>
                </a:solidFill>
                <a:cs typeface="+mn-ea"/>
              </a:rPr>
              <a:t>部分的数据库可以打开）</a:t>
            </a:r>
            <a:endParaRPr lang="en-US" altLang="zh-CN" sz="2000" dirty="0">
              <a:solidFill>
                <a:schemeClr val="tx1">
                  <a:lumMod val="75000"/>
                  <a:lumOff val="25000"/>
                </a:schemeClr>
              </a:solidFill>
              <a:cs typeface="+mn-ea"/>
            </a:endParaRPr>
          </a:p>
          <a:p>
            <a:pPr>
              <a:lnSpc>
                <a:spcPct val="150000"/>
              </a:lnSpc>
            </a:pPr>
            <a:endParaRPr lang="en-US" altLang="zh-CN" sz="2000" dirty="0">
              <a:solidFill>
                <a:schemeClr val="tx1">
                  <a:lumMod val="75000"/>
                  <a:lumOff val="25000"/>
                </a:schemeClr>
              </a:solidFill>
              <a:cs typeface="+mn-ea"/>
            </a:endParaRPr>
          </a:p>
          <a:p>
            <a:pPr>
              <a:lnSpc>
                <a:spcPct val="150000"/>
              </a:lnSpc>
            </a:pPr>
            <a:r>
              <a:rPr lang="zh-CN" altLang="en-US" sz="2000" dirty="0">
                <a:solidFill>
                  <a:schemeClr val="tx1">
                    <a:lumMod val="75000"/>
                    <a:lumOff val="25000"/>
                  </a:schemeClr>
                </a:solidFill>
                <a:cs typeface="+mn-ea"/>
              </a:rPr>
              <a:t>源码网址：</a:t>
            </a:r>
            <a:r>
              <a:rPr lang="en-US" altLang="zh-CN" sz="2000" dirty="0">
                <a:hlinkClick r:id="rId5"/>
              </a:rPr>
              <a:t>rezazad68/BCDU-Net: BCDU-Net : Medical Image Segmentation (github.com)</a:t>
            </a:r>
            <a:endParaRPr lang="en-US" altLang="zh-CN" sz="2000" dirty="0">
              <a:solidFill>
                <a:schemeClr val="tx1">
                  <a:lumMod val="75000"/>
                  <a:lumOff val="25000"/>
                </a:schemeClr>
              </a:solidFill>
              <a:cs typeface="+mn-ea"/>
            </a:endParaRPr>
          </a:p>
        </p:txBody>
      </p:sp>
    </p:spTree>
    <p:extLst>
      <p:ext uri="{BB962C8B-B14F-4D97-AF65-F5344CB8AC3E}">
        <p14:creationId xmlns:p14="http://schemas.microsoft.com/office/powerpoint/2010/main" val="246819172"/>
      </p:ext>
    </p:extLst>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 fill="hold"/>
                                        <p:tgtEl>
                                          <p:spTgt spid="29"/>
                                        </p:tgtEl>
                                        <p:attrNameLst>
                                          <p:attrName>ppt_x</p:attrName>
                                        </p:attrNameLst>
                                      </p:cBhvr>
                                      <p:tavLst>
                                        <p:tav tm="0">
                                          <p:val>
                                            <p:strVal val="0-#ppt_w/2"/>
                                          </p:val>
                                        </p:tav>
                                        <p:tav tm="100000">
                                          <p:val>
                                            <p:strVal val="#ppt_x"/>
                                          </p:val>
                                        </p:tav>
                                      </p:tavLst>
                                    </p:anim>
                                    <p:anim calcmode="lin" valueType="num">
                                      <p:cBhvr additive="base">
                                        <p:cTn id="8" dur="1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100"/>
                            </p:stCondLst>
                            <p:childTnLst>
                              <p:par>
                                <p:cTn id="10" presetID="22" presetClass="entr" presetSubtype="8" fill="hold" grpId="1"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100"/>
                                        <p:tgtEl>
                                          <p:spTgt spid="30"/>
                                        </p:tgtEl>
                                      </p:cBhvr>
                                    </p:animEffect>
                                  </p:childTnLst>
                                </p:cTn>
                              </p:par>
                            </p:childTnLst>
                          </p:cTn>
                        </p:par>
                        <p:par>
                          <p:cTn id="13" fill="hold">
                            <p:stCondLst>
                              <p:cond delay="200"/>
                            </p:stCondLst>
                            <p:childTnLst>
                              <p:par>
                                <p:cTn id="14" presetID="26" presetClass="emph" presetSubtype="0" fill="hold" grpId="0" nodeType="afterEffect">
                                  <p:stCondLst>
                                    <p:cond delay="0"/>
                                  </p:stCondLst>
                                  <p:childTnLst>
                                    <p:animEffect transition="out" filter="fade">
                                      <p:cBhvr>
                                        <p:cTn id="15" dur="100" tmFilter="0, 0; .2, .5; .8, .5; 1, 0"/>
                                        <p:tgtEl>
                                          <p:spTgt spid="30"/>
                                        </p:tgtEl>
                                      </p:cBhvr>
                                    </p:animEffect>
                                    <p:animScale>
                                      <p:cBhvr>
                                        <p:cTn id="16" dur="50" autoRev="1" fill="hold"/>
                                        <p:tgtEl>
                                          <p:spTgt spid="30"/>
                                        </p:tgtEl>
                                      </p:cBhvr>
                                      <p:by x="105000" y="105000"/>
                                    </p:animScale>
                                  </p:childTnLst>
                                </p:cTn>
                              </p:par>
                              <p:par>
                                <p:cTn id="17" presetID="12" presetClass="entr" presetSubtype="1"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slide(fromTop)">
                                      <p:cBhvr>
                                        <p:cTn id="19" dur="1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0" grpId="1"/>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3"/>
          <a:srcRect t="2054" b="3954"/>
          <a:stretch>
            <a:fillRect/>
          </a:stretch>
        </p:blipFill>
        <p:spPr>
          <a:xfrm>
            <a:off x="0" y="-1"/>
            <a:ext cx="12192000" cy="6858001"/>
          </a:xfrm>
          <a:prstGeom prst="rect">
            <a:avLst/>
          </a:prstGeom>
        </p:spPr>
      </p:pic>
      <p:sp>
        <p:nvSpPr>
          <p:cNvPr id="3" name="文本框 2"/>
          <p:cNvSpPr txBox="1"/>
          <p:nvPr/>
        </p:nvSpPr>
        <p:spPr>
          <a:xfrm>
            <a:off x="3746639" y="2467143"/>
            <a:ext cx="4698723" cy="1446550"/>
          </a:xfrm>
          <a:prstGeom prst="rect">
            <a:avLst/>
          </a:prstGeom>
          <a:noFill/>
        </p:spPr>
        <p:txBody>
          <a:bodyPr wrap="none">
            <a:spAutoFit/>
          </a:bodyPr>
          <a:lstStyle/>
          <a:p>
            <a:pPr algn="ctr" fontAlgn="auto">
              <a:spcBef>
                <a:spcPts val="0"/>
              </a:spcBef>
              <a:spcAft>
                <a:spcPts val="0"/>
              </a:spcAft>
              <a:defRPr/>
            </a:pPr>
            <a:r>
              <a:rPr lang="zh-CN" altLang="en-US" sz="8800" b="1" dirty="0">
                <a:solidFill>
                  <a:schemeClr val="accent6">
                    <a:lumMod val="50000"/>
                  </a:schemeClr>
                </a:solidFill>
                <a:latin typeface="思源黑体 CN Medium" panose="020B0600000000000000" pitchFamily="34" charset="-122"/>
                <a:ea typeface="思源黑体 CN Medium" panose="020B0600000000000000" pitchFamily="34" charset="-122"/>
              </a:rPr>
              <a:t>感谢聆听</a:t>
            </a:r>
          </a:p>
        </p:txBody>
      </p:sp>
      <p:sp>
        <p:nvSpPr>
          <p:cNvPr id="8" name="等腰三角形 7"/>
          <p:cNvSpPr/>
          <p:nvPr/>
        </p:nvSpPr>
        <p:spPr>
          <a:xfrm rot="3259845">
            <a:off x="9952811" y="1690174"/>
            <a:ext cx="939800" cy="768350"/>
          </a:xfrm>
          <a:prstGeom prs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13" name="直接连接符 12"/>
          <p:cNvCxnSpPr/>
          <p:nvPr/>
        </p:nvCxnSpPr>
        <p:spPr>
          <a:xfrm rot="10800000">
            <a:off x="1885036" y="2344705"/>
            <a:ext cx="6799262" cy="39687"/>
          </a:xfrm>
          <a:prstGeom prst="line">
            <a:avLst/>
          </a:prstGeom>
          <a:ln>
            <a:solidFill>
              <a:schemeClr val="accent6">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rot="19459845">
            <a:off x="643277" y="2899889"/>
            <a:ext cx="1209600" cy="1209395"/>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 name="任意多边形 17"/>
          <p:cNvSpPr/>
          <p:nvPr/>
        </p:nvSpPr>
        <p:spPr>
          <a:xfrm rot="3259845">
            <a:off x="909251" y="5843198"/>
            <a:ext cx="471487" cy="47160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75000"/>
              <a:alpha val="4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2" name="任意多边形 21"/>
          <p:cNvSpPr/>
          <p:nvPr/>
        </p:nvSpPr>
        <p:spPr>
          <a:xfrm rot="3259845">
            <a:off x="10859221" y="2978980"/>
            <a:ext cx="504000" cy="503265"/>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46" name="直接连接符 45"/>
          <p:cNvCxnSpPr/>
          <p:nvPr/>
        </p:nvCxnSpPr>
        <p:spPr>
          <a:xfrm>
            <a:off x="4447340" y="3996201"/>
            <a:ext cx="5354637" cy="30162"/>
          </a:xfrm>
          <a:prstGeom prst="line">
            <a:avLst/>
          </a:prstGeom>
          <a:ln>
            <a:solidFill>
              <a:schemeClr val="accent6">
                <a:lumMod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bwMode="auto">
          <a:xfrm>
            <a:off x="2944139" y="739417"/>
            <a:ext cx="5650569" cy="4122403"/>
            <a:chOff x="3072990" y="984084"/>
            <a:chExt cx="5651364" cy="4121380"/>
          </a:xfrm>
        </p:grpSpPr>
        <p:sp>
          <p:nvSpPr>
            <p:cNvPr id="180" name="矩形 179"/>
            <p:cNvSpPr/>
            <p:nvPr/>
          </p:nvSpPr>
          <p:spPr>
            <a:xfrm rot="1197552">
              <a:off x="3636008" y="1275143"/>
              <a:ext cx="824516" cy="823708"/>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1" name="矩形 180"/>
            <p:cNvSpPr/>
            <p:nvPr/>
          </p:nvSpPr>
          <p:spPr>
            <a:xfrm rot="8972468">
              <a:off x="3072990" y="984084"/>
              <a:ext cx="403282" cy="4031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2" name="矩形 181"/>
            <p:cNvSpPr/>
            <p:nvPr/>
          </p:nvSpPr>
          <p:spPr>
            <a:xfrm rot="8972468">
              <a:off x="8238286" y="4619810"/>
              <a:ext cx="486068" cy="485654"/>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grpSp>
        <p:nvGrpSpPr>
          <p:cNvPr id="14" name="组合 13"/>
          <p:cNvGrpSpPr/>
          <p:nvPr/>
        </p:nvGrpSpPr>
        <p:grpSpPr bwMode="auto">
          <a:xfrm>
            <a:off x="1269822" y="1268687"/>
            <a:ext cx="8747303" cy="4247261"/>
            <a:chOff x="1597639" y="1406397"/>
            <a:chExt cx="8746801" cy="4246077"/>
          </a:xfrm>
        </p:grpSpPr>
        <p:sp>
          <p:nvSpPr>
            <p:cNvPr id="183" name="任意多边形 182"/>
            <p:cNvSpPr/>
            <p:nvPr/>
          </p:nvSpPr>
          <p:spPr>
            <a:xfrm rot="20711973">
              <a:off x="1597639" y="1406397"/>
              <a:ext cx="381519" cy="391593"/>
            </a:xfrm>
            <a:prstGeom prst="r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184" name="等腰三角形 183"/>
            <p:cNvSpPr/>
            <p:nvPr/>
          </p:nvSpPr>
          <p:spPr>
            <a:xfrm rot="20678025">
              <a:off x="9577722" y="4987496"/>
              <a:ext cx="766718" cy="664978"/>
            </a:xfrm>
            <a:prstGeom prst="triangle">
              <a:avLst/>
            </a:prstGeom>
            <a:solidFill>
              <a:schemeClr val="accent5">
                <a:lumMod val="75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5" name="任意多边形 184"/>
            <p:cNvSpPr/>
            <p:nvPr/>
          </p:nvSpPr>
          <p:spPr>
            <a:xfrm rot="3259845">
              <a:off x="3104775" y="4464012"/>
              <a:ext cx="395177" cy="395977"/>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5">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103688" y="-2399"/>
            <a:ext cx="3984625" cy="1548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2399"/>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0" name="矩形 59"/>
          <p:cNvSpPr/>
          <p:nvPr/>
        </p:nvSpPr>
        <p:spPr bwMode="auto">
          <a:xfrm rot="9252532">
            <a:off x="10996251" y="5562179"/>
            <a:ext cx="486000" cy="485775"/>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2" name="组合 54">
            <a:extLst>
              <a:ext uri="{FF2B5EF4-FFF2-40B4-BE49-F238E27FC236}">
                <a16:creationId xmlns:a16="http://schemas.microsoft.com/office/drawing/2014/main" id="{57C66A06-5AD2-E28D-75B9-727D723E7CF0}"/>
              </a:ext>
            </a:extLst>
          </p:cNvPr>
          <p:cNvGrpSpPr/>
          <p:nvPr/>
        </p:nvGrpSpPr>
        <p:grpSpPr>
          <a:xfrm>
            <a:off x="6022164" y="5903160"/>
            <a:ext cx="226800" cy="720000"/>
            <a:chOff x="6205521" y="5132079"/>
            <a:chExt cx="259851" cy="856655"/>
          </a:xfrm>
          <a:solidFill>
            <a:schemeClr val="accent6">
              <a:lumMod val="50000"/>
            </a:schemeClr>
          </a:solidFill>
        </p:grpSpPr>
        <p:sp>
          <p:nvSpPr>
            <p:cNvPr id="4" name="L 形 3">
              <a:extLst>
                <a:ext uri="{FF2B5EF4-FFF2-40B4-BE49-F238E27FC236}">
                  <a16:creationId xmlns:a16="http://schemas.microsoft.com/office/drawing/2014/main" id="{E459A53F-D4BD-8911-BF1D-39C7044B3CAA}"/>
                </a:ext>
              </a:extLst>
            </p:cNvPr>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L 形 4">
              <a:extLst>
                <a:ext uri="{FF2B5EF4-FFF2-40B4-BE49-F238E27FC236}">
                  <a16:creationId xmlns:a16="http://schemas.microsoft.com/office/drawing/2014/main" id="{96A7107B-EF7C-36D6-1E78-827312C5A279}"/>
                </a:ext>
              </a:extLst>
            </p:cNvPr>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1" name="L 形 10">
              <a:extLst>
                <a:ext uri="{FF2B5EF4-FFF2-40B4-BE49-F238E27FC236}">
                  <a16:creationId xmlns:a16="http://schemas.microsoft.com/office/drawing/2014/main" id="{94077A2A-5029-5399-7C69-264C2A53383F}"/>
                </a:ext>
              </a:extLst>
            </p:cNvPr>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 fill="hold"/>
                                        <p:tgtEl>
                                          <p:spTgt spid="8"/>
                                        </p:tgtEl>
                                        <p:attrNameLst>
                                          <p:attrName>ppt_x</p:attrName>
                                        </p:attrNameLst>
                                      </p:cBhvr>
                                      <p:tavLst>
                                        <p:tav tm="0">
                                          <p:val>
                                            <p:strVal val="0-#ppt_w/2"/>
                                          </p:val>
                                        </p:tav>
                                        <p:tav tm="100000">
                                          <p:val>
                                            <p:strVal val="#ppt_x"/>
                                          </p:val>
                                        </p:tav>
                                      </p:tavLst>
                                    </p:anim>
                                    <p:anim calcmode="lin" valueType="num">
                                      <p:cBhvr additive="base">
                                        <p:cTn id="8" dur="10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100"/>
                            </p:stCondLst>
                            <p:childTnLst>
                              <p:par>
                                <p:cTn id="10" presetID="2" presetClass="entr" presetSubtype="1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100" fill="hold"/>
                                        <p:tgtEl>
                                          <p:spTgt spid="18"/>
                                        </p:tgtEl>
                                        <p:attrNameLst>
                                          <p:attrName>ppt_x</p:attrName>
                                        </p:attrNameLst>
                                      </p:cBhvr>
                                      <p:tavLst>
                                        <p:tav tm="0">
                                          <p:val>
                                            <p:strVal val="0-#ppt_w/2"/>
                                          </p:val>
                                        </p:tav>
                                        <p:tav tm="100000">
                                          <p:val>
                                            <p:strVal val="#ppt_x"/>
                                          </p:val>
                                        </p:tav>
                                      </p:tavLst>
                                    </p:anim>
                                    <p:anim calcmode="lin" valueType="num">
                                      <p:cBhvr additive="base">
                                        <p:cTn id="13" dur="100" fill="hold"/>
                                        <p:tgtEl>
                                          <p:spTgt spid="18"/>
                                        </p:tgtEl>
                                        <p:attrNameLst>
                                          <p:attrName>ppt_y</p:attrName>
                                        </p:attrNameLst>
                                      </p:cBhvr>
                                      <p:tavLst>
                                        <p:tav tm="0">
                                          <p:val>
                                            <p:strVal val="1+#ppt_h/2"/>
                                          </p:val>
                                        </p:tav>
                                        <p:tav tm="100000">
                                          <p:val>
                                            <p:strVal val="#ppt_y"/>
                                          </p:val>
                                        </p:tav>
                                      </p:tavLst>
                                    </p:anim>
                                  </p:childTnLst>
                                </p:cTn>
                              </p:par>
                              <p:par>
                                <p:cTn id="14" presetID="10" presetClass="entr" presetSubtype="0" fill="hold" grpId="0"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100"/>
                                        <p:tgtEl>
                                          <p:spTgt spid="60"/>
                                        </p:tgtEl>
                                      </p:cBhvr>
                                    </p:animEffect>
                                  </p:childTnLst>
                                </p:cTn>
                              </p:par>
                            </p:childTnLst>
                          </p:cTn>
                        </p:par>
                        <p:par>
                          <p:cTn id="17" fill="hold">
                            <p:stCondLst>
                              <p:cond delay="200"/>
                            </p:stCondLst>
                            <p:childTnLst>
                              <p:par>
                                <p:cTn id="18" presetID="2" presetClass="entr" presetSubtype="12"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100" fill="hold"/>
                                        <p:tgtEl>
                                          <p:spTgt spid="22"/>
                                        </p:tgtEl>
                                        <p:attrNameLst>
                                          <p:attrName>ppt_x</p:attrName>
                                        </p:attrNameLst>
                                      </p:cBhvr>
                                      <p:tavLst>
                                        <p:tav tm="0">
                                          <p:val>
                                            <p:strVal val="0-#ppt_w/2"/>
                                          </p:val>
                                        </p:tav>
                                        <p:tav tm="100000">
                                          <p:val>
                                            <p:strVal val="#ppt_x"/>
                                          </p:val>
                                        </p:tav>
                                      </p:tavLst>
                                    </p:anim>
                                    <p:anim calcmode="lin" valueType="num">
                                      <p:cBhvr additive="base">
                                        <p:cTn id="21" dur="100" fill="hold"/>
                                        <p:tgtEl>
                                          <p:spTgt spid="22"/>
                                        </p:tgtEl>
                                        <p:attrNameLst>
                                          <p:attrName>ppt_y</p:attrName>
                                        </p:attrNameLst>
                                      </p:cBhvr>
                                      <p:tavLst>
                                        <p:tav tm="0">
                                          <p:val>
                                            <p:strVal val="1+#ppt_h/2"/>
                                          </p:val>
                                        </p:tav>
                                        <p:tav tm="100000">
                                          <p:val>
                                            <p:strVal val="#ppt_y"/>
                                          </p:val>
                                        </p:tav>
                                      </p:tavLst>
                                    </p:anim>
                                  </p:childTnLst>
                                </p:cTn>
                              </p:par>
                            </p:childTnLst>
                          </p:cTn>
                        </p:par>
                        <p:par>
                          <p:cTn id="22" fill="hold">
                            <p:stCondLst>
                              <p:cond delay="300"/>
                            </p:stCondLst>
                            <p:childTnLst>
                              <p:par>
                                <p:cTn id="23" presetID="2" presetClass="entr" presetSubtype="12"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100" fill="hold"/>
                                        <p:tgtEl>
                                          <p:spTgt spid="3"/>
                                        </p:tgtEl>
                                        <p:attrNameLst>
                                          <p:attrName>ppt_x</p:attrName>
                                        </p:attrNameLst>
                                      </p:cBhvr>
                                      <p:tavLst>
                                        <p:tav tm="0">
                                          <p:val>
                                            <p:strVal val="0-#ppt_w/2"/>
                                          </p:val>
                                        </p:tav>
                                        <p:tav tm="100000">
                                          <p:val>
                                            <p:strVal val="#ppt_x"/>
                                          </p:val>
                                        </p:tav>
                                      </p:tavLst>
                                    </p:anim>
                                    <p:anim calcmode="lin" valueType="num">
                                      <p:cBhvr additive="base">
                                        <p:cTn id="26" dur="100" fill="hold"/>
                                        <p:tgtEl>
                                          <p:spTgt spid="3"/>
                                        </p:tgtEl>
                                        <p:attrNameLst>
                                          <p:attrName>ppt_y</p:attrName>
                                        </p:attrNameLst>
                                      </p:cBhvr>
                                      <p:tavLst>
                                        <p:tav tm="0">
                                          <p:val>
                                            <p:strVal val="1+#ppt_h/2"/>
                                          </p:val>
                                        </p:tav>
                                        <p:tav tm="100000">
                                          <p:val>
                                            <p:strVal val="#ppt_y"/>
                                          </p:val>
                                        </p:tav>
                                      </p:tavLst>
                                    </p:anim>
                                  </p:childTnLst>
                                </p:cTn>
                              </p:par>
                            </p:childTnLst>
                          </p:cTn>
                        </p:par>
                        <p:par>
                          <p:cTn id="27" fill="hold">
                            <p:stCondLst>
                              <p:cond delay="400"/>
                            </p:stCondLst>
                            <p:childTnLst>
                              <p:par>
                                <p:cTn id="28" presetID="22" presetClass="entr" presetSubtype="2" fill="hold"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right)">
                                      <p:cBhvr>
                                        <p:cTn id="30" dur="100"/>
                                        <p:tgtEl>
                                          <p:spTgt spid="13"/>
                                        </p:tgtEl>
                                      </p:cBhvr>
                                    </p:animEffect>
                                  </p:childTnLst>
                                </p:cTn>
                              </p:par>
                              <p:par>
                                <p:cTn id="31" presetID="22" presetClass="entr" presetSubtype="8" fill="hold" nodeType="with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left)">
                                      <p:cBhvr>
                                        <p:cTn id="33" dur="100"/>
                                        <p:tgtEl>
                                          <p:spTgt spid="46"/>
                                        </p:tgtEl>
                                      </p:cBhvr>
                                    </p:animEffect>
                                  </p:childTnLst>
                                </p:cTn>
                              </p:par>
                            </p:childTnLst>
                          </p:cTn>
                        </p:par>
                        <p:par>
                          <p:cTn id="34" fill="hold">
                            <p:stCondLst>
                              <p:cond delay="500"/>
                            </p:stCondLst>
                            <p:childTnLst>
                              <p:par>
                                <p:cTn id="35" presetID="2" presetClass="entr" presetSubtype="8"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100" fill="hold"/>
                                        <p:tgtEl>
                                          <p:spTgt spid="15"/>
                                        </p:tgtEl>
                                        <p:attrNameLst>
                                          <p:attrName>ppt_x</p:attrName>
                                        </p:attrNameLst>
                                      </p:cBhvr>
                                      <p:tavLst>
                                        <p:tav tm="0">
                                          <p:val>
                                            <p:strVal val="0-#ppt_w/2"/>
                                          </p:val>
                                        </p:tav>
                                        <p:tav tm="100000">
                                          <p:val>
                                            <p:strVal val="#ppt_x"/>
                                          </p:val>
                                        </p:tav>
                                      </p:tavLst>
                                    </p:anim>
                                    <p:anim calcmode="lin" valueType="num">
                                      <p:cBhvr additive="base">
                                        <p:cTn id="38" dur="100" fill="hold"/>
                                        <p:tgtEl>
                                          <p:spTgt spid="15"/>
                                        </p:tgtEl>
                                        <p:attrNameLst>
                                          <p:attrName>ppt_y</p:attrName>
                                        </p:attrNameLst>
                                      </p:cBhvr>
                                      <p:tavLst>
                                        <p:tav tm="0">
                                          <p:val>
                                            <p:strVal val="#ppt_y"/>
                                          </p:val>
                                        </p:tav>
                                        <p:tav tm="100000">
                                          <p:val>
                                            <p:strVal val="#ppt_y"/>
                                          </p:val>
                                        </p:tav>
                                      </p:tavLst>
                                    </p:anim>
                                  </p:childTnLst>
                                </p:cTn>
                              </p:par>
                            </p:childTnLst>
                          </p:cTn>
                        </p:par>
                        <p:par>
                          <p:cTn id="39" fill="hold">
                            <p:stCondLst>
                              <p:cond delay="600"/>
                            </p:stCondLst>
                            <p:childTnLst>
                              <p:par>
                                <p:cTn id="40" presetID="22" presetClass="entr" presetSubtype="4" fill="hold"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down)">
                                      <p:cBhvr>
                                        <p:cTn id="42" dur="100"/>
                                        <p:tgtEl>
                                          <p:spTgt spid="12"/>
                                        </p:tgtEl>
                                      </p:cBhvr>
                                    </p:animEffect>
                                  </p:childTnLst>
                                </p:cTn>
                              </p:par>
                            </p:childTnLst>
                          </p:cTn>
                        </p:par>
                        <p:par>
                          <p:cTn id="43" fill="hold">
                            <p:stCondLst>
                              <p:cond delay="700"/>
                            </p:stCondLst>
                            <p:childTnLst>
                              <p:par>
                                <p:cTn id="44" presetID="22" presetClass="entr" presetSubtype="4" fill="hold"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down)">
                                      <p:cBhvr>
                                        <p:cTn id="46" dur="100"/>
                                        <p:tgtEl>
                                          <p:spTgt spid="14"/>
                                        </p:tgtEl>
                                      </p:cBhvr>
                                    </p:animEffect>
                                  </p:childTnLst>
                                </p:cTn>
                              </p:par>
                            </p:childTnLst>
                          </p:cTn>
                        </p:par>
                        <p:par>
                          <p:cTn id="47" fill="hold">
                            <p:stCondLst>
                              <p:cond delay="800"/>
                            </p:stCondLst>
                            <p:childTnLst>
                              <p:par>
                                <p:cTn id="48" presetID="22" presetClass="entr" presetSubtype="1" fill="hold" nodeType="after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wipe(up)">
                                      <p:cBhvr>
                                        <p:cTn id="50" dur="100"/>
                                        <p:tgtEl>
                                          <p:spTgt spid="2"/>
                                        </p:tgtEl>
                                      </p:cBhvr>
                                    </p:animEffect>
                                  </p:childTnLst>
                                </p:cTn>
                              </p:par>
                            </p:childTnLst>
                          </p:cTn>
                        </p:par>
                        <p:par>
                          <p:cTn id="51" fill="hold">
                            <p:stCondLst>
                              <p:cond delay="900"/>
                            </p:stCondLst>
                            <p:childTnLst>
                              <p:par>
                                <p:cTn id="52" presetID="26" presetClass="emph" presetSubtype="0" repeatCount="indefinite" fill="hold" nodeType="afterEffect">
                                  <p:stCondLst>
                                    <p:cond delay="72"/>
                                  </p:stCondLst>
                                  <p:childTnLst>
                                    <p:animEffect transition="out" filter="fade">
                                      <p:cBhvr>
                                        <p:cTn id="53" dur="750" tmFilter="0, 0; .2, .5; .8, .5; 1, 0"/>
                                        <p:tgtEl>
                                          <p:spTgt spid="2"/>
                                        </p:tgtEl>
                                      </p:cBhvr>
                                    </p:animEffect>
                                    <p:animScale>
                                      <p:cBhvr>
                                        <p:cTn id="54" dur="375"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15" grpId="0" animBg="1"/>
      <p:bldP spid="6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4040188" y="0"/>
            <a:ext cx="410845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3" name="矩形 142"/>
          <p:cNvSpPr/>
          <p:nvPr/>
        </p:nvSpPr>
        <p:spPr>
          <a:xfrm>
            <a:off x="-7938" y="0"/>
            <a:ext cx="4048126"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5" name="矩形 144"/>
          <p:cNvSpPr/>
          <p:nvPr/>
        </p:nvSpPr>
        <p:spPr>
          <a:xfrm>
            <a:off x="8148638" y="0"/>
            <a:ext cx="405797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6" name="矩形 145"/>
          <p:cNvSpPr/>
          <p:nvPr/>
        </p:nvSpPr>
        <p:spPr>
          <a:xfrm>
            <a:off x="-47631" y="1"/>
            <a:ext cx="4092582" cy="15298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7" name="矩形 146"/>
          <p:cNvSpPr/>
          <p:nvPr/>
        </p:nvSpPr>
        <p:spPr>
          <a:xfrm>
            <a:off x="4040188" y="-6349"/>
            <a:ext cx="4111625" cy="1611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8" name="矩形 147"/>
          <p:cNvSpPr/>
          <p:nvPr/>
        </p:nvSpPr>
        <p:spPr>
          <a:xfrm>
            <a:off x="8143875" y="0"/>
            <a:ext cx="4094162" cy="1548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7" name="图片 56"/>
          <p:cNvPicPr>
            <a:picLocks noChangeAspect="1"/>
          </p:cNvPicPr>
          <p:nvPr/>
        </p:nvPicPr>
        <p:blipFill rotWithShape="1">
          <a:blip r:embed="rId13"/>
          <a:srcRect t="2054" b="3954"/>
          <a:stretch>
            <a:fillRect/>
          </a:stretch>
        </p:blipFill>
        <p:spPr>
          <a:xfrm>
            <a:off x="-20640" y="154802"/>
            <a:ext cx="12200257" cy="6547622"/>
          </a:xfrm>
          <a:prstGeom prst="rect">
            <a:avLst/>
          </a:prstGeom>
        </p:spPr>
      </p:pic>
      <p:sp>
        <p:nvSpPr>
          <p:cNvPr id="524" name="文本框 523"/>
          <p:cNvSpPr txBox="1">
            <a:spLocks noChangeArrowheads="1"/>
          </p:cNvSpPr>
          <p:nvPr/>
        </p:nvSpPr>
        <p:spPr bwMode="auto">
          <a:xfrm>
            <a:off x="939750" y="2731006"/>
            <a:ext cx="12105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en-US" sz="4000" b="1" dirty="0">
                <a:solidFill>
                  <a:schemeClr val="accent6">
                    <a:lumMod val="50000"/>
                  </a:schemeClr>
                </a:solidFill>
              </a:rPr>
              <a:t>目录</a:t>
            </a:r>
          </a:p>
        </p:txBody>
      </p:sp>
      <p:sp>
        <p:nvSpPr>
          <p:cNvPr id="525" name="文本框 524"/>
          <p:cNvSpPr txBox="1"/>
          <p:nvPr/>
        </p:nvSpPr>
        <p:spPr>
          <a:xfrm>
            <a:off x="606326" y="3418567"/>
            <a:ext cx="1877437" cy="461665"/>
          </a:xfrm>
          <a:prstGeom prst="rect">
            <a:avLst/>
          </a:prstGeom>
          <a:noFill/>
        </p:spPr>
        <p:txBody>
          <a:bodyPr wrap="none">
            <a:spAutoFit/>
          </a:bodyPr>
          <a:lstStyle/>
          <a:p>
            <a:pPr fontAlgn="auto">
              <a:spcBef>
                <a:spcPts val="0"/>
              </a:spcBef>
              <a:spcAft>
                <a:spcPts val="0"/>
              </a:spcAft>
              <a:defRPr/>
            </a:pPr>
            <a:r>
              <a:rPr lang="en-US" altLang="zh-CN" sz="2400" dirty="0">
                <a:solidFill>
                  <a:schemeClr val="bg1">
                    <a:lumMod val="50000"/>
                  </a:schemeClr>
                </a:solidFill>
                <a:ea typeface="+mj-ea"/>
                <a:cs typeface="Arial" panose="020B0604020202020204" pitchFamily="34" charset="0"/>
              </a:rPr>
              <a:t>CONTENTS</a:t>
            </a:r>
            <a:endParaRPr lang="zh-CN" altLang="en-US" sz="2400" dirty="0">
              <a:solidFill>
                <a:schemeClr val="bg1">
                  <a:lumMod val="50000"/>
                </a:schemeClr>
              </a:solidFill>
              <a:ea typeface="+mj-ea"/>
              <a:cs typeface="Arial" panose="020B0604020202020204" pitchFamily="34" charset="0"/>
            </a:endParaRPr>
          </a:p>
        </p:txBody>
      </p:sp>
      <p:sp>
        <p:nvSpPr>
          <p:cNvPr id="64" name="矩形 63"/>
          <p:cNvSpPr/>
          <p:nvPr/>
        </p:nvSpPr>
        <p:spPr>
          <a:xfrm>
            <a:off x="-20640" y="6703208"/>
            <a:ext cx="4060827" cy="154792"/>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6" name="矩形 65"/>
          <p:cNvSpPr/>
          <p:nvPr/>
        </p:nvSpPr>
        <p:spPr>
          <a:xfrm>
            <a:off x="8139113" y="6702425"/>
            <a:ext cx="4084956"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文本框 11"/>
          <p:cNvSpPr txBox="1"/>
          <p:nvPr/>
        </p:nvSpPr>
        <p:spPr>
          <a:xfrm>
            <a:off x="4686736" y="1473747"/>
            <a:ext cx="768011" cy="646331"/>
          </a:xfrm>
          <a:prstGeom prst="rect">
            <a:avLst/>
          </a:prstGeom>
          <a:noFill/>
        </p:spPr>
        <p:txBody>
          <a:bodyPr wrap="square" rtlCol="0">
            <a:spAutoFit/>
          </a:bodyPr>
          <a:lstStyle/>
          <a:p>
            <a:r>
              <a:rPr lang="en-US" altLang="zh-CN" sz="3600" dirty="0">
                <a:solidFill>
                  <a:schemeClr val="accent6">
                    <a:lumMod val="50000"/>
                  </a:schemeClr>
                </a:solidFill>
                <a:latin typeface="Impact" panose="020B0806030902050204" pitchFamily="34" charset="0"/>
              </a:rPr>
              <a:t>01</a:t>
            </a:r>
            <a:endParaRPr lang="zh-CN" altLang="en-US" sz="3600" dirty="0">
              <a:solidFill>
                <a:schemeClr val="accent6">
                  <a:lumMod val="50000"/>
                </a:schemeClr>
              </a:solidFill>
              <a:latin typeface="Impact" panose="020B0806030902050204" pitchFamily="34" charset="0"/>
            </a:endParaRPr>
          </a:p>
        </p:txBody>
      </p:sp>
      <p:sp>
        <p:nvSpPr>
          <p:cNvPr id="45" name="文本框 44"/>
          <p:cNvSpPr txBox="1"/>
          <p:nvPr/>
        </p:nvSpPr>
        <p:spPr>
          <a:xfrm>
            <a:off x="5712866" y="1509903"/>
            <a:ext cx="4739103" cy="584775"/>
          </a:xfrm>
          <a:prstGeom prst="rect">
            <a:avLst/>
          </a:prstGeom>
          <a:noFill/>
        </p:spPr>
        <p:txBody>
          <a:bodyPr wrap="square" rtlCol="0">
            <a:spAutoFit/>
          </a:bodyPr>
          <a:lstStyle/>
          <a:p>
            <a:r>
              <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sym typeface="+mn-ea"/>
              </a:rPr>
              <a:t>病理图像分析的概念</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grpSp>
        <p:nvGrpSpPr>
          <p:cNvPr id="14" name="PA_组合 13"/>
          <p:cNvGrpSpPr/>
          <p:nvPr>
            <p:custDataLst>
              <p:tags r:id="rId2"/>
            </p:custDataLst>
          </p:nvPr>
        </p:nvGrpSpPr>
        <p:grpSpPr>
          <a:xfrm>
            <a:off x="-1935269" y="1480516"/>
            <a:ext cx="3790609" cy="3790609"/>
            <a:chOff x="-1920755" y="1480516"/>
            <a:chExt cx="3790609" cy="3790609"/>
          </a:xfrm>
        </p:grpSpPr>
        <p:sp>
          <p:nvSpPr>
            <p:cNvPr id="13" name="任意多边形: 形状 12"/>
            <p:cNvSpPr/>
            <p:nvPr/>
          </p:nvSpPr>
          <p:spPr>
            <a:xfrm>
              <a:off x="-1920755" y="1480516"/>
              <a:ext cx="3790609" cy="3790609"/>
            </a:xfrm>
            <a:custGeom>
              <a:avLst/>
              <a:gdLst/>
              <a:ahLst/>
              <a:cxnLst/>
              <a:rect l="0" t="0" r="0" b="0"/>
              <a:pathLst>
                <a:path w="3790609" h="3790609">
                  <a:moveTo>
                    <a:pt x="0" y="0"/>
                  </a:moveTo>
                  <a:lnTo>
                    <a:pt x="3790608" y="0"/>
                  </a:lnTo>
                  <a:lnTo>
                    <a:pt x="3790608" y="3790608"/>
                  </a:lnTo>
                  <a:lnTo>
                    <a:pt x="0" y="3790608"/>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PA_Freeform: Shape 41"/>
            <p:cNvSpPr/>
            <p:nvPr>
              <p:custDataLst>
                <p:tags r:id="rId10"/>
              </p:custDataLst>
            </p:nvPr>
          </p:nvSpPr>
          <p:spPr bwMode="auto">
            <a:xfrm rot="5400000">
              <a:off x="9646" y="1480516"/>
              <a:ext cx="1860208" cy="1860208"/>
            </a:xfrm>
            <a:custGeom>
              <a:avLst/>
              <a:gdLst>
                <a:gd name="connsiteX0" fmla="*/ 2304256 w 2304256"/>
                <a:gd name="connsiteY0" fmla="*/ 0 h 2304256"/>
                <a:gd name="connsiteX1" fmla="*/ 2304256 w 2304256"/>
                <a:gd name="connsiteY1" fmla="*/ 2304256 h 2304256"/>
                <a:gd name="connsiteX2" fmla="*/ 2304255 w 2304256"/>
                <a:gd name="connsiteY2" fmla="*/ 2304256 h 2304256"/>
                <a:gd name="connsiteX3" fmla="*/ 0 w 2304256"/>
                <a:gd name="connsiteY3" fmla="*/ 1 h 2304256"/>
                <a:gd name="connsiteX4" fmla="*/ 0 w 2304256"/>
                <a:gd name="connsiteY4" fmla="*/ 0 h 2304256"/>
                <a:gd name="connsiteX5" fmla="*/ 2304256 w 2304256"/>
                <a:gd name="connsiteY5" fmla="*/ 0 h 230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4256" h="2304256">
                  <a:moveTo>
                    <a:pt x="2304256" y="0"/>
                  </a:moveTo>
                  <a:lnTo>
                    <a:pt x="2304256" y="2304256"/>
                  </a:lnTo>
                  <a:lnTo>
                    <a:pt x="2304255" y="2304256"/>
                  </a:lnTo>
                  <a:lnTo>
                    <a:pt x="0" y="1"/>
                  </a:lnTo>
                  <a:lnTo>
                    <a:pt x="0" y="0"/>
                  </a:lnTo>
                  <a:lnTo>
                    <a:pt x="2304256" y="0"/>
                  </a:lnTo>
                  <a:close/>
                </a:path>
              </a:pathLst>
            </a:custGeom>
            <a:solidFill>
              <a:schemeClr val="accent6">
                <a:lumMod val="50000"/>
              </a:schemeClr>
            </a:solidFill>
            <a:ln w="19050">
              <a:noFill/>
              <a:round/>
            </a:ln>
          </p:spPr>
          <p:txBody>
            <a:bodyPr anchor="ctr"/>
            <a:lstStyle/>
            <a:p>
              <a:pPr algn="ctr"/>
              <a:endParaRPr/>
            </a:p>
          </p:txBody>
        </p:sp>
      </p:grpSp>
      <p:grpSp>
        <p:nvGrpSpPr>
          <p:cNvPr id="19" name="PA_组合 18"/>
          <p:cNvGrpSpPr/>
          <p:nvPr>
            <p:custDataLst>
              <p:tags r:id="rId3"/>
            </p:custDataLst>
          </p:nvPr>
        </p:nvGrpSpPr>
        <p:grpSpPr>
          <a:xfrm>
            <a:off x="-3784436" y="-408781"/>
            <a:ext cx="7473610" cy="7499010"/>
            <a:chOff x="-3759201" y="-393077"/>
            <a:chExt cx="7473610" cy="7499010"/>
          </a:xfrm>
        </p:grpSpPr>
        <p:grpSp>
          <p:nvGrpSpPr>
            <p:cNvPr id="17" name="PA_组合 16"/>
            <p:cNvGrpSpPr/>
            <p:nvPr>
              <p:custDataLst>
                <p:tags r:id="rId8"/>
              </p:custDataLst>
            </p:nvPr>
          </p:nvGrpSpPr>
          <p:grpSpPr>
            <a:xfrm>
              <a:off x="-14514" y="3340724"/>
              <a:ext cx="3728923" cy="3765209"/>
              <a:chOff x="-14514" y="3340724"/>
              <a:chExt cx="3728923" cy="3765209"/>
            </a:xfrm>
          </p:grpSpPr>
          <p:sp>
            <p:nvSpPr>
              <p:cNvPr id="15" name="任意多边形: 形状 14"/>
              <p:cNvSpPr/>
              <p:nvPr/>
            </p:nvSpPr>
            <p:spPr>
              <a:xfrm>
                <a:off x="0" y="3340724"/>
                <a:ext cx="3714409" cy="3765209"/>
              </a:xfrm>
              <a:custGeom>
                <a:avLst/>
                <a:gdLst/>
                <a:ahLst/>
                <a:cxnLst/>
                <a:rect l="0" t="0" r="0" b="0"/>
                <a:pathLst>
                  <a:path w="3714409" h="3765209">
                    <a:moveTo>
                      <a:pt x="0" y="0"/>
                    </a:moveTo>
                    <a:lnTo>
                      <a:pt x="3714408" y="0"/>
                    </a:lnTo>
                    <a:lnTo>
                      <a:pt x="3714408" y="3765208"/>
                    </a:lnTo>
                    <a:lnTo>
                      <a:pt x="0" y="3765208"/>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PA_Freeform: Shape 42"/>
              <p:cNvSpPr/>
              <p:nvPr>
                <p:custDataLst>
                  <p:tags r:id="rId9"/>
                </p:custDataLst>
              </p:nvPr>
            </p:nvSpPr>
            <p:spPr bwMode="auto">
              <a:xfrm rot="10800000">
                <a:off x="-14514" y="3340724"/>
                <a:ext cx="1860208" cy="1860208"/>
              </a:xfrm>
              <a:custGeom>
                <a:avLst/>
                <a:gdLst>
                  <a:gd name="connsiteX0" fmla="*/ 0 w 2304255"/>
                  <a:gd name="connsiteY0" fmla="*/ 0 h 2304255"/>
                  <a:gd name="connsiteX1" fmla="*/ 2304255 w 2304255"/>
                  <a:gd name="connsiteY1" fmla="*/ 2304255 h 2304255"/>
                  <a:gd name="connsiteX2" fmla="*/ 0 w 2304255"/>
                  <a:gd name="connsiteY2" fmla="*/ 2304255 h 2304255"/>
                  <a:gd name="connsiteX3" fmla="*/ 0 w 2304255"/>
                  <a:gd name="connsiteY3" fmla="*/ 0 h 2304255"/>
                </a:gdLst>
                <a:ahLst/>
                <a:cxnLst>
                  <a:cxn ang="0">
                    <a:pos x="connsiteX0" y="connsiteY0"/>
                  </a:cxn>
                  <a:cxn ang="0">
                    <a:pos x="connsiteX1" y="connsiteY1"/>
                  </a:cxn>
                  <a:cxn ang="0">
                    <a:pos x="connsiteX2" y="connsiteY2"/>
                  </a:cxn>
                  <a:cxn ang="0">
                    <a:pos x="connsiteX3" y="connsiteY3"/>
                  </a:cxn>
                </a:cxnLst>
                <a:rect l="l" t="t" r="r" b="b"/>
                <a:pathLst>
                  <a:path w="2304255" h="2304255">
                    <a:moveTo>
                      <a:pt x="0" y="0"/>
                    </a:moveTo>
                    <a:lnTo>
                      <a:pt x="2304255" y="2304255"/>
                    </a:lnTo>
                    <a:lnTo>
                      <a:pt x="0" y="2304255"/>
                    </a:lnTo>
                    <a:lnTo>
                      <a:pt x="0" y="0"/>
                    </a:lnTo>
                    <a:close/>
                  </a:path>
                </a:pathLst>
              </a:custGeom>
              <a:solidFill>
                <a:schemeClr val="accent6">
                  <a:lumMod val="50000"/>
                </a:schemeClr>
              </a:solidFill>
              <a:ln w="19050">
                <a:noFill/>
                <a:round/>
              </a:ln>
            </p:spPr>
            <p:txBody>
              <a:bodyPr anchor="ctr"/>
              <a:lstStyle/>
              <a:p>
                <a:pPr algn="ctr"/>
                <a:endParaRPr/>
              </a:p>
            </p:txBody>
          </p:sp>
        </p:grpSp>
        <p:sp>
          <p:nvSpPr>
            <p:cNvPr id="18" name="任意多边形: 形状 17"/>
            <p:cNvSpPr/>
            <p:nvPr/>
          </p:nvSpPr>
          <p:spPr>
            <a:xfrm>
              <a:off x="-3759201" y="-393077"/>
              <a:ext cx="7473610" cy="7499010"/>
            </a:xfrm>
            <a:custGeom>
              <a:avLst/>
              <a:gdLst/>
              <a:ahLst/>
              <a:cxnLst/>
              <a:rect l="0" t="0" r="0" b="0"/>
              <a:pathLst>
                <a:path w="7473610" h="7499010">
                  <a:moveTo>
                    <a:pt x="0" y="0"/>
                  </a:moveTo>
                  <a:lnTo>
                    <a:pt x="7473609" y="0"/>
                  </a:lnTo>
                  <a:lnTo>
                    <a:pt x="7473609" y="7499009"/>
                  </a:lnTo>
                  <a:lnTo>
                    <a:pt x="0" y="749900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PA_组合 30"/>
          <p:cNvGrpSpPr/>
          <p:nvPr>
            <p:custDataLst>
              <p:tags r:id="rId4"/>
            </p:custDataLst>
          </p:nvPr>
        </p:nvGrpSpPr>
        <p:grpSpPr>
          <a:xfrm>
            <a:off x="-2491734" y="1990794"/>
            <a:ext cx="5363030" cy="2670630"/>
            <a:chOff x="-2491734" y="1990794"/>
            <a:chExt cx="5363030" cy="2670630"/>
          </a:xfrm>
        </p:grpSpPr>
        <p:sp>
          <p:nvSpPr>
            <p:cNvPr id="26" name="任意多边形: 形状 25"/>
            <p:cNvSpPr/>
            <p:nvPr/>
          </p:nvSpPr>
          <p:spPr>
            <a:xfrm>
              <a:off x="-2491734" y="1990794"/>
              <a:ext cx="5363030" cy="2670630"/>
            </a:xfrm>
            <a:custGeom>
              <a:avLst/>
              <a:gdLst/>
              <a:ahLst/>
              <a:cxnLst/>
              <a:rect l="0" t="0" r="0" b="0"/>
              <a:pathLst>
                <a:path w="5363030" h="2670630">
                  <a:moveTo>
                    <a:pt x="0" y="0"/>
                  </a:moveTo>
                  <a:lnTo>
                    <a:pt x="5363029" y="0"/>
                  </a:lnTo>
                  <a:lnTo>
                    <a:pt x="5363029" y="2670629"/>
                  </a:lnTo>
                  <a:lnTo>
                    <a:pt x="0" y="267062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PA_菱形 7"/>
            <p:cNvSpPr/>
            <p:nvPr>
              <p:custDataLst>
                <p:tags r:id="rId7"/>
              </p:custDataLst>
            </p:nvPr>
          </p:nvSpPr>
          <p:spPr>
            <a:xfrm>
              <a:off x="200667" y="1990794"/>
              <a:ext cx="2670629" cy="2670629"/>
            </a:xfrm>
            <a:prstGeom prst="diamond">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2" name="任意多边形: 形状 31"/>
          <p:cNvSpPr/>
          <p:nvPr/>
        </p:nvSpPr>
        <p:spPr>
          <a:xfrm>
            <a:off x="-2147483648" y="911801"/>
            <a:ext cx="2147011200" cy="1739390"/>
          </a:xfrm>
          <a:custGeom>
            <a:avLst/>
            <a:gdLst/>
            <a:ahLst/>
            <a:cxnLst/>
            <a:rect l="0" t="0" r="0" b="0"/>
            <a:pathLst>
              <a:path w="2147483647" h="1739390">
                <a:moveTo>
                  <a:pt x="2147483647" y="0"/>
                </a:moveTo>
                <a:lnTo>
                  <a:pt x="0" y="0"/>
                </a:lnTo>
                <a:lnTo>
                  <a:pt x="0" y="1739389"/>
                </a:lnTo>
                <a:lnTo>
                  <a:pt x="2147483647" y="173938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任意多边形: 形状 32"/>
          <p:cNvSpPr/>
          <p:nvPr/>
        </p:nvSpPr>
        <p:spPr>
          <a:xfrm>
            <a:off x="-2147483648" y="911801"/>
            <a:ext cx="2147011200" cy="1739390"/>
          </a:xfrm>
          <a:custGeom>
            <a:avLst/>
            <a:gdLst/>
            <a:ahLst/>
            <a:cxnLst/>
            <a:rect l="0" t="0" r="0" b="0"/>
            <a:pathLst>
              <a:path w="2147483647" h="1739390">
                <a:moveTo>
                  <a:pt x="2147483647" y="0"/>
                </a:moveTo>
                <a:lnTo>
                  <a:pt x="0" y="0"/>
                </a:lnTo>
                <a:lnTo>
                  <a:pt x="0" y="1739389"/>
                </a:lnTo>
                <a:lnTo>
                  <a:pt x="2147483647" y="173938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任意多边形: 形状 33"/>
          <p:cNvSpPr/>
          <p:nvPr/>
        </p:nvSpPr>
        <p:spPr>
          <a:xfrm>
            <a:off x="-2147483648" y="911801"/>
            <a:ext cx="2147011200" cy="1739390"/>
          </a:xfrm>
          <a:custGeom>
            <a:avLst/>
            <a:gdLst/>
            <a:ahLst/>
            <a:cxnLst/>
            <a:rect l="0" t="0" r="0" b="0"/>
            <a:pathLst>
              <a:path w="2147483647" h="1739390">
                <a:moveTo>
                  <a:pt x="2147483647" y="0"/>
                </a:moveTo>
                <a:lnTo>
                  <a:pt x="0" y="0"/>
                </a:lnTo>
                <a:lnTo>
                  <a:pt x="0" y="1739389"/>
                </a:lnTo>
                <a:lnTo>
                  <a:pt x="2147483647" y="173938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任意多边形: 形状 43"/>
          <p:cNvSpPr/>
          <p:nvPr/>
        </p:nvSpPr>
        <p:spPr>
          <a:xfrm>
            <a:off x="-2147483648" y="911801"/>
            <a:ext cx="2147011200" cy="1739390"/>
          </a:xfrm>
          <a:custGeom>
            <a:avLst/>
            <a:gdLst/>
            <a:ahLst/>
            <a:cxnLst/>
            <a:rect l="0" t="0" r="0" b="0"/>
            <a:pathLst>
              <a:path w="2147483647" h="1739390">
                <a:moveTo>
                  <a:pt x="2147483647" y="0"/>
                </a:moveTo>
                <a:lnTo>
                  <a:pt x="0" y="0"/>
                </a:lnTo>
                <a:lnTo>
                  <a:pt x="0" y="1739389"/>
                </a:lnTo>
                <a:lnTo>
                  <a:pt x="2147483647" y="1739389"/>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48" name="PA_组合 47"/>
          <p:cNvGrpSpPr/>
          <p:nvPr>
            <p:custDataLst>
              <p:tags r:id="rId5"/>
            </p:custDataLst>
          </p:nvPr>
        </p:nvGrpSpPr>
        <p:grpSpPr>
          <a:xfrm>
            <a:off x="5492815" y="1454697"/>
            <a:ext cx="36001" cy="1333801"/>
            <a:chOff x="5492815" y="948815"/>
            <a:chExt cx="36001" cy="1333801"/>
          </a:xfrm>
        </p:grpSpPr>
        <p:sp>
          <p:nvSpPr>
            <p:cNvPr id="46" name="PA_矩形 45"/>
            <p:cNvSpPr/>
            <p:nvPr>
              <p:custDataLst>
                <p:tags r:id="rId6"/>
              </p:custDataLst>
            </p:nvPr>
          </p:nvSpPr>
          <p:spPr>
            <a:xfrm>
              <a:off x="5492816" y="948815"/>
              <a:ext cx="36000" cy="64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 name="任意多边形: 形状 46"/>
            <p:cNvSpPr/>
            <p:nvPr/>
          </p:nvSpPr>
          <p:spPr>
            <a:xfrm>
              <a:off x="5492815" y="948815"/>
              <a:ext cx="36001" cy="1333801"/>
            </a:xfrm>
            <a:custGeom>
              <a:avLst/>
              <a:gdLst/>
              <a:ahLst/>
              <a:cxnLst/>
              <a:rect l="0" t="0" r="0" b="0"/>
              <a:pathLst>
                <a:path w="36001" h="1333801">
                  <a:moveTo>
                    <a:pt x="0" y="0"/>
                  </a:moveTo>
                  <a:lnTo>
                    <a:pt x="36000" y="0"/>
                  </a:lnTo>
                  <a:lnTo>
                    <a:pt x="36000" y="1333800"/>
                  </a:lnTo>
                  <a:lnTo>
                    <a:pt x="0" y="1333800"/>
                  </a:lnTo>
                  <a:close/>
                </a:path>
              </a:pathLst>
            </a:cu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2" name="文本框 61"/>
          <p:cNvSpPr txBox="1"/>
          <p:nvPr/>
        </p:nvSpPr>
        <p:spPr>
          <a:xfrm>
            <a:off x="4686736" y="2479875"/>
            <a:ext cx="768011" cy="646331"/>
          </a:xfrm>
          <a:prstGeom prst="rect">
            <a:avLst/>
          </a:prstGeom>
          <a:noFill/>
        </p:spPr>
        <p:txBody>
          <a:bodyPr wrap="square" rtlCol="0">
            <a:spAutoFit/>
          </a:bodyPr>
          <a:lstStyle/>
          <a:p>
            <a:r>
              <a:rPr lang="en-US" altLang="zh-CN" sz="3600" dirty="0">
                <a:solidFill>
                  <a:schemeClr val="accent6">
                    <a:lumMod val="50000"/>
                  </a:schemeClr>
                </a:solidFill>
                <a:latin typeface="Impact" panose="020B0806030902050204" pitchFamily="34" charset="0"/>
              </a:rPr>
              <a:t>02</a:t>
            </a:r>
            <a:endParaRPr lang="zh-CN" altLang="en-US" sz="3600" dirty="0">
              <a:solidFill>
                <a:schemeClr val="accent6">
                  <a:lumMod val="50000"/>
                </a:schemeClr>
              </a:solidFill>
              <a:latin typeface="Impact" panose="020B0806030902050204" pitchFamily="34" charset="0"/>
            </a:endParaRPr>
          </a:p>
        </p:txBody>
      </p:sp>
      <p:sp>
        <p:nvSpPr>
          <p:cNvPr id="63" name="文本框 62"/>
          <p:cNvSpPr txBox="1"/>
          <p:nvPr/>
        </p:nvSpPr>
        <p:spPr>
          <a:xfrm>
            <a:off x="5712866" y="2516031"/>
            <a:ext cx="5307068" cy="584775"/>
          </a:xfrm>
          <a:prstGeom prst="rect">
            <a:avLst/>
          </a:prstGeom>
          <a:noFill/>
        </p:spPr>
        <p:txBody>
          <a:bodyPr wrap="square" rtlCol="0">
            <a:spAutoFit/>
          </a:bodyPr>
          <a:lstStyle/>
          <a:p>
            <a:r>
              <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sym typeface="+mn-ea"/>
              </a:rPr>
              <a:t>综述论文的结构</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67" name="文本框 66"/>
          <p:cNvSpPr txBox="1"/>
          <p:nvPr/>
        </p:nvSpPr>
        <p:spPr>
          <a:xfrm>
            <a:off x="4686736" y="3492038"/>
            <a:ext cx="768011" cy="646331"/>
          </a:xfrm>
          <a:prstGeom prst="rect">
            <a:avLst/>
          </a:prstGeom>
          <a:noFill/>
        </p:spPr>
        <p:txBody>
          <a:bodyPr wrap="square" rtlCol="0">
            <a:spAutoFit/>
          </a:bodyPr>
          <a:lstStyle/>
          <a:p>
            <a:r>
              <a:rPr lang="en-US" altLang="zh-CN" sz="3600" dirty="0">
                <a:solidFill>
                  <a:schemeClr val="accent6">
                    <a:lumMod val="50000"/>
                  </a:schemeClr>
                </a:solidFill>
                <a:latin typeface="Impact" panose="020B0806030902050204" pitchFamily="34" charset="0"/>
              </a:rPr>
              <a:t>03</a:t>
            </a:r>
            <a:endParaRPr lang="zh-CN" altLang="en-US" sz="3600" dirty="0">
              <a:solidFill>
                <a:schemeClr val="accent6">
                  <a:lumMod val="50000"/>
                </a:schemeClr>
              </a:solidFill>
              <a:latin typeface="Impact" panose="020B0806030902050204" pitchFamily="34" charset="0"/>
            </a:endParaRPr>
          </a:p>
        </p:txBody>
      </p:sp>
      <p:sp>
        <p:nvSpPr>
          <p:cNvPr id="68" name="文本框 67"/>
          <p:cNvSpPr txBox="1"/>
          <p:nvPr/>
        </p:nvSpPr>
        <p:spPr>
          <a:xfrm>
            <a:off x="5712865" y="3528194"/>
            <a:ext cx="5656175" cy="584775"/>
          </a:xfrm>
          <a:prstGeom prst="rect">
            <a:avLst/>
          </a:prstGeom>
          <a:noFill/>
        </p:spPr>
        <p:txBody>
          <a:bodyPr wrap="square" rtlCol="0">
            <a:spAutoFit/>
          </a:bodyPr>
          <a:lstStyle/>
          <a:p>
            <a:r>
              <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sym typeface="+mn-ea"/>
              </a:rPr>
              <a:t>病理图像分析的主要方法</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69" name="文本框 68"/>
          <p:cNvSpPr txBox="1"/>
          <p:nvPr/>
        </p:nvSpPr>
        <p:spPr>
          <a:xfrm>
            <a:off x="4686736" y="4592101"/>
            <a:ext cx="768011" cy="646331"/>
          </a:xfrm>
          <a:prstGeom prst="rect">
            <a:avLst/>
          </a:prstGeom>
          <a:noFill/>
        </p:spPr>
        <p:txBody>
          <a:bodyPr wrap="square" rtlCol="0">
            <a:spAutoFit/>
          </a:bodyPr>
          <a:lstStyle/>
          <a:p>
            <a:r>
              <a:rPr lang="en-US" altLang="zh-CN" sz="3600" dirty="0">
                <a:solidFill>
                  <a:schemeClr val="accent6">
                    <a:lumMod val="50000"/>
                  </a:schemeClr>
                </a:solidFill>
                <a:latin typeface="Impact" panose="020B0806030902050204" pitchFamily="34" charset="0"/>
              </a:rPr>
              <a:t>04</a:t>
            </a:r>
            <a:endParaRPr lang="zh-CN" altLang="en-US" sz="3600" dirty="0">
              <a:solidFill>
                <a:schemeClr val="accent6">
                  <a:lumMod val="50000"/>
                </a:schemeClr>
              </a:solidFill>
              <a:latin typeface="Impact" panose="020B0806030902050204" pitchFamily="34" charset="0"/>
            </a:endParaRPr>
          </a:p>
        </p:txBody>
      </p:sp>
      <p:sp>
        <p:nvSpPr>
          <p:cNvPr id="70" name="文本框 69"/>
          <p:cNvSpPr txBox="1"/>
          <p:nvPr/>
        </p:nvSpPr>
        <p:spPr>
          <a:xfrm>
            <a:off x="5712866" y="4628257"/>
            <a:ext cx="5479853" cy="584775"/>
          </a:xfrm>
          <a:prstGeom prst="rect">
            <a:avLst/>
          </a:prstGeom>
          <a:noFill/>
        </p:spPr>
        <p:txBody>
          <a:bodyPr wrap="square" rtlCol="0">
            <a:spAutoFit/>
          </a:bodyPr>
          <a:lstStyle/>
          <a:p>
            <a:r>
              <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sym typeface="+mn-ea"/>
              </a:rPr>
              <a:t>病理图像分析的数据库和源码</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65" name="矩形 64"/>
          <p:cNvSpPr/>
          <p:nvPr/>
        </p:nvSpPr>
        <p:spPr>
          <a:xfrm>
            <a:off x="4040187" y="6703207"/>
            <a:ext cx="4108451" cy="15479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3"/>
                                        </p:tgtEl>
                                        <p:attrNameLst>
                                          <p:attrName>style.visibility</p:attrName>
                                        </p:attrNameLst>
                                      </p:cBhvr>
                                      <p:to>
                                        <p:strVal val="visible"/>
                                      </p:to>
                                    </p:set>
                                    <p:anim calcmode="lin" valueType="num">
                                      <p:cBhvr additive="base">
                                        <p:cTn id="7" dur="250" fill="hold"/>
                                        <p:tgtEl>
                                          <p:spTgt spid="143"/>
                                        </p:tgtEl>
                                        <p:attrNameLst>
                                          <p:attrName>ppt_x</p:attrName>
                                        </p:attrNameLst>
                                      </p:cBhvr>
                                      <p:tavLst>
                                        <p:tav tm="0">
                                          <p:val>
                                            <p:strVal val="#ppt_x"/>
                                          </p:val>
                                        </p:tav>
                                        <p:tav tm="100000">
                                          <p:val>
                                            <p:strVal val="#ppt_x"/>
                                          </p:val>
                                        </p:tav>
                                      </p:tavLst>
                                    </p:anim>
                                    <p:anim calcmode="lin" valueType="num">
                                      <p:cBhvr additive="base">
                                        <p:cTn id="8" dur="250" fill="hold"/>
                                        <p:tgtEl>
                                          <p:spTgt spid="143"/>
                                        </p:tgtEl>
                                        <p:attrNameLst>
                                          <p:attrName>ppt_y</p:attrName>
                                        </p:attrNameLst>
                                      </p:cBhvr>
                                      <p:tavLst>
                                        <p:tav tm="0">
                                          <p:val>
                                            <p:strVal val="0-#ppt_h/2"/>
                                          </p:val>
                                        </p:tav>
                                        <p:tav tm="100000">
                                          <p:val>
                                            <p:strVal val="#ppt_y"/>
                                          </p:val>
                                        </p:tav>
                                      </p:tavLst>
                                    </p:anim>
                                  </p:childTnLst>
                                </p:cTn>
                              </p:par>
                            </p:childTnLst>
                          </p:cTn>
                        </p:par>
                        <p:par>
                          <p:cTn id="9" fill="hold">
                            <p:stCondLst>
                              <p:cond delay="250"/>
                            </p:stCondLst>
                            <p:childTnLst>
                              <p:par>
                                <p:cTn id="10" presetID="2" presetClass="entr" presetSubtype="1" fill="hold" grpId="0"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additive="base">
                                        <p:cTn id="12" dur="250" fill="hold"/>
                                        <p:tgtEl>
                                          <p:spTgt spid="144"/>
                                        </p:tgtEl>
                                        <p:attrNameLst>
                                          <p:attrName>ppt_x</p:attrName>
                                        </p:attrNameLst>
                                      </p:cBhvr>
                                      <p:tavLst>
                                        <p:tav tm="0">
                                          <p:val>
                                            <p:strVal val="#ppt_x"/>
                                          </p:val>
                                        </p:tav>
                                        <p:tav tm="100000">
                                          <p:val>
                                            <p:strVal val="#ppt_x"/>
                                          </p:val>
                                        </p:tav>
                                      </p:tavLst>
                                    </p:anim>
                                    <p:anim calcmode="lin" valueType="num">
                                      <p:cBhvr additive="base">
                                        <p:cTn id="13" dur="250" fill="hold"/>
                                        <p:tgtEl>
                                          <p:spTgt spid="144"/>
                                        </p:tgtEl>
                                        <p:attrNameLst>
                                          <p:attrName>ppt_y</p:attrName>
                                        </p:attrNameLst>
                                      </p:cBhvr>
                                      <p:tavLst>
                                        <p:tav tm="0">
                                          <p:val>
                                            <p:strVal val="0-#ppt_h/2"/>
                                          </p:val>
                                        </p:tav>
                                        <p:tav tm="100000">
                                          <p:val>
                                            <p:strVal val="#ppt_y"/>
                                          </p:val>
                                        </p:tav>
                                      </p:tavLst>
                                    </p:anim>
                                  </p:childTnLst>
                                </p:cTn>
                              </p:par>
                            </p:childTnLst>
                          </p:cTn>
                        </p:par>
                        <p:par>
                          <p:cTn id="14" fill="hold">
                            <p:stCondLst>
                              <p:cond delay="500"/>
                            </p:stCondLst>
                            <p:childTnLst>
                              <p:par>
                                <p:cTn id="15" presetID="2" presetClass="entr" presetSubtype="1" fill="hold" grpId="0" nodeType="afterEffect">
                                  <p:stCondLst>
                                    <p:cond delay="0"/>
                                  </p:stCondLst>
                                  <p:childTnLst>
                                    <p:set>
                                      <p:cBhvr>
                                        <p:cTn id="16" dur="1" fill="hold">
                                          <p:stCondLst>
                                            <p:cond delay="0"/>
                                          </p:stCondLst>
                                        </p:cTn>
                                        <p:tgtEl>
                                          <p:spTgt spid="145"/>
                                        </p:tgtEl>
                                        <p:attrNameLst>
                                          <p:attrName>style.visibility</p:attrName>
                                        </p:attrNameLst>
                                      </p:cBhvr>
                                      <p:to>
                                        <p:strVal val="visible"/>
                                      </p:to>
                                    </p:set>
                                    <p:anim calcmode="lin" valueType="num">
                                      <p:cBhvr additive="base">
                                        <p:cTn id="17" dur="250" fill="hold"/>
                                        <p:tgtEl>
                                          <p:spTgt spid="145"/>
                                        </p:tgtEl>
                                        <p:attrNameLst>
                                          <p:attrName>ppt_x</p:attrName>
                                        </p:attrNameLst>
                                      </p:cBhvr>
                                      <p:tavLst>
                                        <p:tav tm="0">
                                          <p:val>
                                            <p:strVal val="#ppt_x"/>
                                          </p:val>
                                        </p:tav>
                                        <p:tav tm="100000">
                                          <p:val>
                                            <p:strVal val="#ppt_x"/>
                                          </p:val>
                                        </p:tav>
                                      </p:tavLst>
                                    </p:anim>
                                    <p:anim calcmode="lin" valueType="num">
                                      <p:cBhvr additive="base">
                                        <p:cTn id="18" dur="250" fill="hold"/>
                                        <p:tgtEl>
                                          <p:spTgt spid="145"/>
                                        </p:tgtEl>
                                        <p:attrNameLst>
                                          <p:attrName>ppt_y</p:attrName>
                                        </p:attrNameLst>
                                      </p:cBhvr>
                                      <p:tavLst>
                                        <p:tav tm="0">
                                          <p:val>
                                            <p:strVal val="0-#ppt_h/2"/>
                                          </p:val>
                                        </p:tav>
                                        <p:tav tm="100000">
                                          <p:val>
                                            <p:strVal val="#ppt_y"/>
                                          </p:val>
                                        </p:tav>
                                      </p:tavLst>
                                    </p:anim>
                                  </p:childTnLst>
                                </p:cTn>
                              </p:par>
                            </p:childTnLst>
                          </p:cTn>
                        </p:par>
                        <p:par>
                          <p:cTn id="19" fill="hold">
                            <p:stCondLst>
                              <p:cond delay="750"/>
                            </p:stCondLst>
                            <p:childTnLst>
                              <p:par>
                                <p:cTn id="20" presetID="1" presetClass="entr" presetSubtype="0" fill="hold" grpId="0" nodeType="afterEffect">
                                  <p:stCondLst>
                                    <p:cond delay="0"/>
                                  </p:stCondLst>
                                  <p:childTnLst>
                                    <p:set>
                                      <p:cBhvr>
                                        <p:cTn id="21" dur="1" fill="hold">
                                          <p:stCondLst>
                                            <p:cond delay="9"/>
                                          </p:stCondLst>
                                        </p:cTn>
                                        <p:tgtEl>
                                          <p:spTgt spid="14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9"/>
                                          </p:stCondLst>
                                        </p:cTn>
                                        <p:tgtEl>
                                          <p:spTgt spid="66"/>
                                        </p:tgtEl>
                                        <p:attrNameLst>
                                          <p:attrName>style.visibility</p:attrName>
                                        </p:attrNameLst>
                                      </p:cBhvr>
                                      <p:to>
                                        <p:strVal val="visible"/>
                                      </p:to>
                                    </p:set>
                                  </p:childTnLst>
                                </p:cTn>
                              </p:par>
                              <p:par>
                                <p:cTn id="24" presetID="22" presetClass="exit" presetSubtype="1" fill="hold" grpId="1" nodeType="withEffect">
                                  <p:stCondLst>
                                    <p:cond delay="0"/>
                                  </p:stCondLst>
                                  <p:childTnLst>
                                    <p:animEffect transition="out" filter="wipe(up)">
                                      <p:cBhvr>
                                        <p:cTn id="25" dur="10"/>
                                        <p:tgtEl>
                                          <p:spTgt spid="145"/>
                                        </p:tgtEl>
                                      </p:cBhvr>
                                    </p:animEffect>
                                    <p:set>
                                      <p:cBhvr>
                                        <p:cTn id="26" dur="1" fill="hold">
                                          <p:stCondLst>
                                            <p:cond delay="9"/>
                                          </p:stCondLst>
                                        </p:cTn>
                                        <p:tgtEl>
                                          <p:spTgt spid="145"/>
                                        </p:tgtEl>
                                        <p:attrNameLst>
                                          <p:attrName>style.visibility</p:attrName>
                                        </p:attrNameLst>
                                      </p:cBhvr>
                                      <p:to>
                                        <p:strVal val="hidden"/>
                                      </p:to>
                                    </p:set>
                                  </p:childTnLst>
                                </p:cTn>
                              </p:par>
                            </p:childTnLst>
                          </p:cTn>
                        </p:par>
                        <p:par>
                          <p:cTn id="27" fill="hold">
                            <p:stCondLst>
                              <p:cond delay="760"/>
                            </p:stCondLst>
                            <p:childTnLst>
                              <p:par>
                                <p:cTn id="28" presetID="1" presetClass="entr" presetSubtype="0" fill="hold" grpId="0" nodeType="afterEffect">
                                  <p:stCondLst>
                                    <p:cond delay="0"/>
                                  </p:stCondLst>
                                  <p:childTnLst>
                                    <p:set>
                                      <p:cBhvr>
                                        <p:cTn id="29" dur="1" fill="hold">
                                          <p:stCondLst>
                                            <p:cond delay="9"/>
                                          </p:stCondLst>
                                        </p:cTn>
                                        <p:tgtEl>
                                          <p:spTgt spid="147"/>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9"/>
                                          </p:stCondLst>
                                        </p:cTn>
                                        <p:tgtEl>
                                          <p:spTgt spid="65"/>
                                        </p:tgtEl>
                                        <p:attrNameLst>
                                          <p:attrName>style.visibility</p:attrName>
                                        </p:attrNameLst>
                                      </p:cBhvr>
                                      <p:to>
                                        <p:strVal val="visible"/>
                                      </p:to>
                                    </p:set>
                                  </p:childTnLst>
                                </p:cTn>
                              </p:par>
                            </p:childTnLst>
                          </p:cTn>
                        </p:par>
                        <p:par>
                          <p:cTn id="32" fill="hold">
                            <p:stCondLst>
                              <p:cond delay="770"/>
                            </p:stCondLst>
                            <p:childTnLst>
                              <p:par>
                                <p:cTn id="33" presetID="22" presetClass="exit" presetSubtype="1" fill="hold" grpId="1" nodeType="afterEffect">
                                  <p:stCondLst>
                                    <p:cond delay="0"/>
                                  </p:stCondLst>
                                  <p:childTnLst>
                                    <p:animEffect transition="out" filter="wipe(up)">
                                      <p:cBhvr>
                                        <p:cTn id="34" dur="10"/>
                                        <p:tgtEl>
                                          <p:spTgt spid="144"/>
                                        </p:tgtEl>
                                      </p:cBhvr>
                                    </p:animEffect>
                                    <p:set>
                                      <p:cBhvr>
                                        <p:cTn id="35" dur="1" fill="hold">
                                          <p:stCondLst>
                                            <p:cond delay="9"/>
                                          </p:stCondLst>
                                        </p:cTn>
                                        <p:tgtEl>
                                          <p:spTgt spid="144"/>
                                        </p:tgtEl>
                                        <p:attrNameLst>
                                          <p:attrName>style.visibility</p:attrName>
                                        </p:attrNameLst>
                                      </p:cBhvr>
                                      <p:to>
                                        <p:strVal val="hidden"/>
                                      </p:to>
                                    </p:set>
                                  </p:childTnLst>
                                </p:cTn>
                              </p:par>
                            </p:childTnLst>
                          </p:cTn>
                        </p:par>
                        <p:par>
                          <p:cTn id="36" fill="hold">
                            <p:stCondLst>
                              <p:cond delay="780"/>
                            </p:stCondLst>
                            <p:childTnLst>
                              <p:par>
                                <p:cTn id="37" presetID="1" presetClass="entr" presetSubtype="0" fill="hold" grpId="0" nodeType="afterEffect">
                                  <p:stCondLst>
                                    <p:cond delay="0"/>
                                  </p:stCondLst>
                                  <p:childTnLst>
                                    <p:set>
                                      <p:cBhvr>
                                        <p:cTn id="38" dur="1" fill="hold">
                                          <p:stCondLst>
                                            <p:cond delay="9"/>
                                          </p:stCondLst>
                                        </p:cTn>
                                        <p:tgtEl>
                                          <p:spTgt spid="14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9"/>
                                          </p:stCondLst>
                                        </p:cTn>
                                        <p:tgtEl>
                                          <p:spTgt spid="64"/>
                                        </p:tgtEl>
                                        <p:attrNameLst>
                                          <p:attrName>style.visibility</p:attrName>
                                        </p:attrNameLst>
                                      </p:cBhvr>
                                      <p:to>
                                        <p:strVal val="visible"/>
                                      </p:to>
                                    </p:set>
                                  </p:childTnLst>
                                </p:cTn>
                              </p:par>
                            </p:childTnLst>
                          </p:cTn>
                        </p:par>
                        <p:par>
                          <p:cTn id="41" fill="hold">
                            <p:stCondLst>
                              <p:cond delay="790"/>
                            </p:stCondLst>
                            <p:childTnLst>
                              <p:par>
                                <p:cTn id="42" presetID="22" presetClass="exit" presetSubtype="1" fill="hold" grpId="1" nodeType="afterEffect">
                                  <p:stCondLst>
                                    <p:cond delay="0"/>
                                  </p:stCondLst>
                                  <p:childTnLst>
                                    <p:animEffect transition="out" filter="wipe(up)">
                                      <p:cBhvr>
                                        <p:cTn id="43" dur="10"/>
                                        <p:tgtEl>
                                          <p:spTgt spid="143"/>
                                        </p:tgtEl>
                                      </p:cBhvr>
                                    </p:animEffect>
                                    <p:set>
                                      <p:cBhvr>
                                        <p:cTn id="44" dur="1" fill="hold">
                                          <p:stCondLst>
                                            <p:cond delay="9"/>
                                          </p:stCondLst>
                                        </p:cTn>
                                        <p:tgtEl>
                                          <p:spTgt spid="143"/>
                                        </p:tgtEl>
                                        <p:attrNameLst>
                                          <p:attrName>style.visibility</p:attrName>
                                        </p:attrNameLst>
                                      </p:cBhvr>
                                      <p:to>
                                        <p:strVal val="hidden"/>
                                      </p:to>
                                    </p:set>
                                  </p:childTnLst>
                                </p:cTn>
                              </p:par>
                            </p:childTnLst>
                          </p:cTn>
                        </p:par>
                        <p:par>
                          <p:cTn id="45" fill="hold">
                            <p:stCondLst>
                              <p:cond delay="800"/>
                            </p:stCondLst>
                            <p:childTnLst>
                              <p:par>
                                <p:cTn id="46" presetID="2" presetClass="entr" presetSubtype="4" fill="hold" nodeType="afterEffect">
                                  <p:stCondLst>
                                    <p:cond delay="0"/>
                                  </p:stCondLst>
                                  <p:childTnLst>
                                    <p:set>
                                      <p:cBhvr>
                                        <p:cTn id="47" dur="1" fill="hold">
                                          <p:stCondLst>
                                            <p:cond delay="0"/>
                                          </p:stCondLst>
                                        </p:cTn>
                                        <p:tgtEl>
                                          <p:spTgt spid="57"/>
                                        </p:tgtEl>
                                        <p:attrNameLst>
                                          <p:attrName>style.visibility</p:attrName>
                                        </p:attrNameLst>
                                      </p:cBhvr>
                                      <p:to>
                                        <p:strVal val="visible"/>
                                      </p:to>
                                    </p:set>
                                    <p:anim calcmode="lin" valueType="num">
                                      <p:cBhvr additive="base">
                                        <p:cTn id="48" dur="10" fill="hold"/>
                                        <p:tgtEl>
                                          <p:spTgt spid="57"/>
                                        </p:tgtEl>
                                        <p:attrNameLst>
                                          <p:attrName>ppt_x</p:attrName>
                                        </p:attrNameLst>
                                      </p:cBhvr>
                                      <p:tavLst>
                                        <p:tav tm="0">
                                          <p:val>
                                            <p:strVal val="#ppt_x"/>
                                          </p:val>
                                        </p:tav>
                                        <p:tav tm="100000">
                                          <p:val>
                                            <p:strVal val="#ppt_x"/>
                                          </p:val>
                                        </p:tav>
                                      </p:tavLst>
                                    </p:anim>
                                    <p:anim calcmode="lin" valueType="num">
                                      <p:cBhvr additive="base">
                                        <p:cTn id="49" dur="10" fill="hold"/>
                                        <p:tgtEl>
                                          <p:spTgt spid="57"/>
                                        </p:tgtEl>
                                        <p:attrNameLst>
                                          <p:attrName>ppt_y</p:attrName>
                                        </p:attrNameLst>
                                      </p:cBhvr>
                                      <p:tavLst>
                                        <p:tav tm="0">
                                          <p:val>
                                            <p:strVal val="1+#ppt_h/2"/>
                                          </p:val>
                                        </p:tav>
                                        <p:tav tm="100000">
                                          <p:val>
                                            <p:strVal val="#ppt_y"/>
                                          </p:val>
                                        </p:tav>
                                      </p:tavLst>
                                    </p:anim>
                                  </p:childTnLst>
                                </p:cTn>
                              </p:par>
                            </p:childTnLst>
                          </p:cTn>
                        </p:par>
                        <p:par>
                          <p:cTn id="50" fill="hold">
                            <p:stCondLst>
                              <p:cond delay="810"/>
                            </p:stCondLst>
                            <p:childTnLst>
                              <p:par>
                                <p:cTn id="51" presetID="2" presetClass="entr" presetSubtype="1" fill="hold" nodeType="after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10" fill="hold"/>
                                        <p:tgtEl>
                                          <p:spTgt spid="14"/>
                                        </p:tgtEl>
                                        <p:attrNameLst>
                                          <p:attrName>ppt_x</p:attrName>
                                        </p:attrNameLst>
                                      </p:cBhvr>
                                      <p:tavLst>
                                        <p:tav tm="0">
                                          <p:val>
                                            <p:strVal val="#ppt_x"/>
                                          </p:val>
                                        </p:tav>
                                        <p:tav tm="100000">
                                          <p:val>
                                            <p:strVal val="#ppt_x"/>
                                          </p:val>
                                        </p:tav>
                                      </p:tavLst>
                                    </p:anim>
                                    <p:anim calcmode="lin" valueType="num">
                                      <p:cBhvr additive="base">
                                        <p:cTn id="54" dur="10" fill="hold"/>
                                        <p:tgtEl>
                                          <p:spTgt spid="14"/>
                                        </p:tgtEl>
                                        <p:attrNameLst>
                                          <p:attrName>ppt_y</p:attrName>
                                        </p:attrNameLst>
                                      </p:cBhvr>
                                      <p:tavLst>
                                        <p:tav tm="0">
                                          <p:val>
                                            <p:strVal val="0-#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additive="base">
                                        <p:cTn id="57" dur="10" fill="hold"/>
                                        <p:tgtEl>
                                          <p:spTgt spid="19"/>
                                        </p:tgtEl>
                                        <p:attrNameLst>
                                          <p:attrName>ppt_x</p:attrName>
                                        </p:attrNameLst>
                                      </p:cBhvr>
                                      <p:tavLst>
                                        <p:tav tm="0">
                                          <p:val>
                                            <p:strVal val="#ppt_x"/>
                                          </p:val>
                                        </p:tav>
                                        <p:tav tm="100000">
                                          <p:val>
                                            <p:strVal val="#ppt_x"/>
                                          </p:val>
                                        </p:tav>
                                      </p:tavLst>
                                    </p:anim>
                                    <p:anim calcmode="lin" valueType="num">
                                      <p:cBhvr additive="base">
                                        <p:cTn id="58" dur="10" fill="hold"/>
                                        <p:tgtEl>
                                          <p:spTgt spid="19"/>
                                        </p:tgtEl>
                                        <p:attrNameLst>
                                          <p:attrName>ppt_y</p:attrName>
                                        </p:attrNameLst>
                                      </p:cBhvr>
                                      <p:tavLst>
                                        <p:tav tm="0">
                                          <p:val>
                                            <p:strVal val="1+#ppt_h/2"/>
                                          </p:val>
                                        </p:tav>
                                        <p:tav tm="100000">
                                          <p:val>
                                            <p:strVal val="#ppt_y"/>
                                          </p:val>
                                        </p:tav>
                                      </p:tavLst>
                                    </p:anim>
                                  </p:childTnLst>
                                </p:cTn>
                              </p:par>
                            </p:childTnLst>
                          </p:cTn>
                        </p:par>
                        <p:par>
                          <p:cTn id="59" fill="hold">
                            <p:stCondLst>
                              <p:cond delay="820"/>
                            </p:stCondLst>
                            <p:childTnLst>
                              <p:par>
                                <p:cTn id="60" presetID="8" presetClass="emph" presetSubtype="0" fill="hold" nodeType="afterEffect">
                                  <p:stCondLst>
                                    <p:cond delay="0"/>
                                  </p:stCondLst>
                                  <p:childTnLst>
                                    <p:animRot by="-2700000">
                                      <p:cBhvr>
                                        <p:cTn id="61" dur="10" fill="hold"/>
                                        <p:tgtEl>
                                          <p:spTgt spid="14"/>
                                        </p:tgtEl>
                                        <p:attrNameLst>
                                          <p:attrName>r</p:attrName>
                                        </p:attrNameLst>
                                      </p:cBhvr>
                                    </p:animRot>
                                  </p:childTnLst>
                                </p:cTn>
                              </p:par>
                              <p:par>
                                <p:cTn id="62" presetID="8" presetClass="emph" presetSubtype="0" fill="hold" nodeType="withEffect">
                                  <p:stCondLst>
                                    <p:cond delay="0"/>
                                  </p:stCondLst>
                                  <p:childTnLst>
                                    <p:animRot by="2700000">
                                      <p:cBhvr>
                                        <p:cTn id="63" dur="10" fill="hold"/>
                                        <p:tgtEl>
                                          <p:spTgt spid="19"/>
                                        </p:tgtEl>
                                        <p:attrNameLst>
                                          <p:attrName>r</p:attrName>
                                        </p:attrNameLst>
                                      </p:cBhvr>
                                    </p:animRot>
                                  </p:childTnLst>
                                </p:cTn>
                              </p:par>
                              <p:par>
                                <p:cTn id="64" presetID="8" presetClass="entr" presetSubtype="32" fill="hold" nodeType="withEffect">
                                  <p:stCondLst>
                                    <p:cond delay="250"/>
                                  </p:stCondLst>
                                  <p:childTnLst>
                                    <p:set>
                                      <p:cBhvr>
                                        <p:cTn id="65" dur="1" fill="hold">
                                          <p:stCondLst>
                                            <p:cond delay="0"/>
                                          </p:stCondLst>
                                        </p:cTn>
                                        <p:tgtEl>
                                          <p:spTgt spid="31"/>
                                        </p:tgtEl>
                                        <p:attrNameLst>
                                          <p:attrName>style.visibility</p:attrName>
                                        </p:attrNameLst>
                                      </p:cBhvr>
                                      <p:to>
                                        <p:strVal val="visible"/>
                                      </p:to>
                                    </p:set>
                                    <p:animEffect transition="in" filter="diamond(out)">
                                      <p:cBhvr>
                                        <p:cTn id="66" dur="10"/>
                                        <p:tgtEl>
                                          <p:spTgt spid="31"/>
                                        </p:tgtEl>
                                      </p:cBhvr>
                                    </p:animEffect>
                                  </p:childTnLst>
                                </p:cTn>
                              </p:par>
                              <p:par>
                                <p:cTn id="67" presetID="12" presetClass="entr" presetSubtype="4" fill="hold" grpId="0" nodeType="withEffect">
                                  <p:stCondLst>
                                    <p:cond delay="250"/>
                                  </p:stCondLst>
                                  <p:childTnLst>
                                    <p:set>
                                      <p:cBhvr>
                                        <p:cTn id="68" dur="1" fill="hold">
                                          <p:stCondLst>
                                            <p:cond delay="0"/>
                                          </p:stCondLst>
                                        </p:cTn>
                                        <p:tgtEl>
                                          <p:spTgt spid="525"/>
                                        </p:tgtEl>
                                        <p:attrNameLst>
                                          <p:attrName>style.visibility</p:attrName>
                                        </p:attrNameLst>
                                      </p:cBhvr>
                                      <p:to>
                                        <p:strVal val="visible"/>
                                      </p:to>
                                    </p:set>
                                    <p:anim calcmode="lin" valueType="num">
                                      <p:cBhvr additive="base">
                                        <p:cTn id="69" dur="10"/>
                                        <p:tgtEl>
                                          <p:spTgt spid="525"/>
                                        </p:tgtEl>
                                        <p:attrNameLst>
                                          <p:attrName>ppt_y</p:attrName>
                                        </p:attrNameLst>
                                      </p:cBhvr>
                                      <p:tavLst>
                                        <p:tav tm="0">
                                          <p:val>
                                            <p:strVal val="#ppt_y+#ppt_h*1.125000"/>
                                          </p:val>
                                        </p:tav>
                                        <p:tav tm="100000">
                                          <p:val>
                                            <p:strVal val="#ppt_y"/>
                                          </p:val>
                                        </p:tav>
                                      </p:tavLst>
                                    </p:anim>
                                    <p:animEffect transition="in" filter="wipe(up)">
                                      <p:cBhvr>
                                        <p:cTn id="70" dur="10"/>
                                        <p:tgtEl>
                                          <p:spTgt spid="525"/>
                                        </p:tgtEl>
                                      </p:cBhvr>
                                    </p:animEffect>
                                  </p:childTnLst>
                                </p:cTn>
                              </p:par>
                              <p:par>
                                <p:cTn id="71" presetID="53" presetClass="entr" presetSubtype="16" fill="hold" grpId="1" nodeType="withEffect">
                                  <p:stCondLst>
                                    <p:cond delay="250"/>
                                  </p:stCondLst>
                                  <p:childTnLst>
                                    <p:set>
                                      <p:cBhvr>
                                        <p:cTn id="72" dur="1" fill="hold">
                                          <p:stCondLst>
                                            <p:cond delay="0"/>
                                          </p:stCondLst>
                                        </p:cTn>
                                        <p:tgtEl>
                                          <p:spTgt spid="525"/>
                                        </p:tgtEl>
                                        <p:attrNameLst>
                                          <p:attrName>style.visibility</p:attrName>
                                        </p:attrNameLst>
                                      </p:cBhvr>
                                      <p:to>
                                        <p:strVal val="visible"/>
                                      </p:to>
                                    </p:set>
                                    <p:anim calcmode="lin" valueType="num">
                                      <p:cBhvr>
                                        <p:cTn id="73" dur="10" fill="hold"/>
                                        <p:tgtEl>
                                          <p:spTgt spid="525"/>
                                        </p:tgtEl>
                                        <p:attrNameLst>
                                          <p:attrName>ppt_w</p:attrName>
                                        </p:attrNameLst>
                                      </p:cBhvr>
                                      <p:tavLst>
                                        <p:tav tm="0">
                                          <p:val>
                                            <p:fltVal val="0"/>
                                          </p:val>
                                        </p:tav>
                                        <p:tav tm="100000">
                                          <p:val>
                                            <p:strVal val="#ppt_w"/>
                                          </p:val>
                                        </p:tav>
                                      </p:tavLst>
                                    </p:anim>
                                    <p:anim calcmode="lin" valueType="num">
                                      <p:cBhvr>
                                        <p:cTn id="74" dur="10" fill="hold"/>
                                        <p:tgtEl>
                                          <p:spTgt spid="525"/>
                                        </p:tgtEl>
                                        <p:attrNameLst>
                                          <p:attrName>ppt_h</p:attrName>
                                        </p:attrNameLst>
                                      </p:cBhvr>
                                      <p:tavLst>
                                        <p:tav tm="0">
                                          <p:val>
                                            <p:fltVal val="0"/>
                                          </p:val>
                                        </p:tav>
                                        <p:tav tm="100000">
                                          <p:val>
                                            <p:strVal val="#ppt_h"/>
                                          </p:val>
                                        </p:tav>
                                      </p:tavLst>
                                    </p:anim>
                                    <p:animEffect transition="in" filter="fade">
                                      <p:cBhvr>
                                        <p:cTn id="75" dur="10"/>
                                        <p:tgtEl>
                                          <p:spTgt spid="525"/>
                                        </p:tgtEl>
                                      </p:cBhvr>
                                    </p:animEffect>
                                  </p:childTnLst>
                                </p:cTn>
                              </p:par>
                            </p:childTnLst>
                          </p:cTn>
                        </p:par>
                        <p:par>
                          <p:cTn id="76" fill="hold">
                            <p:stCondLst>
                              <p:cond delay="1080"/>
                            </p:stCondLst>
                            <p:childTnLst>
                              <p:par>
                                <p:cTn id="77" presetID="38" presetClass="entr" presetSubtype="0" accel="50000" fill="hold" grpId="0" nodeType="afterEffect">
                                  <p:stCondLst>
                                    <p:cond delay="0"/>
                                  </p:stCondLst>
                                  <p:iterate type="lt">
                                    <p:tmPct val="50000"/>
                                  </p:iterate>
                                  <p:childTnLst>
                                    <p:set>
                                      <p:cBhvr>
                                        <p:cTn id="78" dur="1" fill="hold">
                                          <p:stCondLst>
                                            <p:cond delay="0"/>
                                          </p:stCondLst>
                                        </p:cTn>
                                        <p:tgtEl>
                                          <p:spTgt spid="524"/>
                                        </p:tgtEl>
                                        <p:attrNameLst>
                                          <p:attrName>style.visibility</p:attrName>
                                        </p:attrNameLst>
                                      </p:cBhvr>
                                      <p:to>
                                        <p:strVal val="visible"/>
                                      </p:to>
                                    </p:set>
                                    <p:set>
                                      <p:cBhvr>
                                        <p:cTn id="79" dur="5" fill="hold">
                                          <p:stCondLst>
                                            <p:cond delay="0"/>
                                          </p:stCondLst>
                                        </p:cTn>
                                        <p:tgtEl>
                                          <p:spTgt spid="524"/>
                                        </p:tgtEl>
                                        <p:attrNameLst>
                                          <p:attrName>style.rotation</p:attrName>
                                        </p:attrNameLst>
                                      </p:cBhvr>
                                      <p:to>
                                        <p:strVal val="-45.0"/>
                                      </p:to>
                                    </p:set>
                                    <p:anim calcmode="lin" valueType="num">
                                      <p:cBhvr>
                                        <p:cTn id="80" dur="5" fill="hold">
                                          <p:stCondLst>
                                            <p:cond delay="5"/>
                                          </p:stCondLst>
                                        </p:cTn>
                                        <p:tgtEl>
                                          <p:spTgt spid="524"/>
                                        </p:tgtEl>
                                        <p:attrNameLst>
                                          <p:attrName>style.rotation</p:attrName>
                                        </p:attrNameLst>
                                      </p:cBhvr>
                                      <p:tavLst>
                                        <p:tav tm="0">
                                          <p:val>
                                            <p:fltVal val="-45"/>
                                          </p:val>
                                        </p:tav>
                                        <p:tav tm="69900">
                                          <p:val>
                                            <p:fltVal val="45"/>
                                          </p:val>
                                        </p:tav>
                                        <p:tav tm="100000">
                                          <p:val>
                                            <p:fltVal val="0"/>
                                          </p:val>
                                        </p:tav>
                                      </p:tavLst>
                                    </p:anim>
                                    <p:anim calcmode="lin" valueType="num">
                                      <p:cBhvr>
                                        <p:cTn id="81" dur="5" fill="hold">
                                          <p:stCondLst>
                                            <p:cond delay="0"/>
                                          </p:stCondLst>
                                        </p:cTn>
                                        <p:tgtEl>
                                          <p:spTgt spid="524"/>
                                        </p:tgtEl>
                                        <p:attrNameLst>
                                          <p:attrName>ppt_y</p:attrName>
                                        </p:attrNameLst>
                                      </p:cBhvr>
                                      <p:tavLst>
                                        <p:tav tm="0">
                                          <p:val>
                                            <p:strVal val="#ppt_y-1"/>
                                          </p:val>
                                        </p:tav>
                                        <p:tav tm="100000">
                                          <p:val>
                                            <p:strVal val="#ppt_y-(0.354*#ppt_w-0.172*#ppt_h)"/>
                                          </p:val>
                                        </p:tav>
                                      </p:tavLst>
                                    </p:anim>
                                    <p:anim calcmode="lin" valueType="num">
                                      <p:cBhvr>
                                        <p:cTn id="82" dur="2" decel="50000" autoRev="1" fill="hold">
                                          <p:stCondLst>
                                            <p:cond delay="5"/>
                                          </p:stCondLst>
                                        </p:cTn>
                                        <p:tgtEl>
                                          <p:spTgt spid="524"/>
                                        </p:tgtEl>
                                        <p:attrNameLst>
                                          <p:attrName>ppt_y</p:attrName>
                                        </p:attrNameLst>
                                      </p:cBhvr>
                                      <p:tavLst>
                                        <p:tav tm="0">
                                          <p:val>
                                            <p:strVal val="#ppt_y-(0.354*#ppt_w-0.172*#ppt_h)"/>
                                          </p:val>
                                        </p:tav>
                                        <p:tav tm="100000">
                                          <p:val>
                                            <p:strVal val="#ppt_y-(0.354*#ppt_w-0.172*#ppt_h)-#ppt_h/2"/>
                                          </p:val>
                                        </p:tav>
                                      </p:tavLst>
                                    </p:anim>
                                    <p:anim calcmode="lin" valueType="num">
                                      <p:cBhvr>
                                        <p:cTn id="83" dur="1" fill="hold">
                                          <p:stCondLst>
                                            <p:cond delay="9"/>
                                          </p:stCondLst>
                                        </p:cTn>
                                        <p:tgtEl>
                                          <p:spTgt spid="524"/>
                                        </p:tgtEl>
                                        <p:attrNameLst>
                                          <p:attrName>ppt_y</p:attrName>
                                        </p:attrNameLst>
                                      </p:cBhvr>
                                      <p:tavLst>
                                        <p:tav tm="0">
                                          <p:val>
                                            <p:strVal val="#ppt_y-(0.354*#ppt_w-0.172*#ppt_h)"/>
                                          </p:val>
                                        </p:tav>
                                        <p:tav tm="100000">
                                          <p:val>
                                            <p:strVal val="#ppt_y"/>
                                          </p:val>
                                        </p:tav>
                                      </p:tavLst>
                                    </p:anim>
                                  </p:childTnLst>
                                </p:cTn>
                              </p:par>
                            </p:childTnLst>
                          </p:cTn>
                        </p:par>
                        <p:par>
                          <p:cTn id="84" fill="hold">
                            <p:stCondLst>
                              <p:cond delay="1095"/>
                            </p:stCondLst>
                            <p:childTnLst>
                              <p:par>
                                <p:cTn id="85" presetID="52" presetClass="entr" presetSubtype="0" fill="hold" nodeType="afterEffect">
                                  <p:stCondLst>
                                    <p:cond delay="0"/>
                                  </p:stCondLst>
                                  <p:childTnLst>
                                    <p:set>
                                      <p:cBhvr>
                                        <p:cTn id="86" dur="1" fill="hold">
                                          <p:stCondLst>
                                            <p:cond delay="0"/>
                                          </p:stCondLst>
                                        </p:cTn>
                                        <p:tgtEl>
                                          <p:spTgt spid="48"/>
                                        </p:tgtEl>
                                        <p:attrNameLst>
                                          <p:attrName>style.visibility</p:attrName>
                                        </p:attrNameLst>
                                      </p:cBhvr>
                                      <p:to>
                                        <p:strVal val="visible"/>
                                      </p:to>
                                    </p:set>
                                    <p:animScale>
                                      <p:cBhvr>
                                        <p:cTn id="87" dur="1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8" dur="10" decel="50000" fill="hold">
                                          <p:stCondLst>
                                            <p:cond delay="0"/>
                                          </p:stCondLst>
                                        </p:cTn>
                                        <p:tgtEl>
                                          <p:spTgt spid="48"/>
                                        </p:tgtEl>
                                        <p:attrNameLst>
                                          <p:attrName>ppt_x</p:attrName>
                                          <p:attrName>ppt_y</p:attrName>
                                        </p:attrNameLst>
                                      </p:cBhvr>
                                    </p:animMotion>
                                    <p:animEffect transition="in" filter="fade">
                                      <p:cBhvr>
                                        <p:cTn id="89" dur="10"/>
                                        <p:tgtEl>
                                          <p:spTgt spid="48"/>
                                        </p:tgtEl>
                                      </p:cBhvr>
                                    </p:animEffect>
                                  </p:childTnLst>
                                </p:cTn>
                              </p:par>
                            </p:childTnLst>
                          </p:cTn>
                        </p:par>
                        <p:par>
                          <p:cTn id="90" fill="hold">
                            <p:stCondLst>
                              <p:cond delay="1105"/>
                            </p:stCondLst>
                            <p:childTnLst>
                              <p:par>
                                <p:cTn id="91" presetID="8" presetClass="emph" presetSubtype="0" fill="hold" nodeType="afterEffect">
                                  <p:stCondLst>
                                    <p:cond delay="250"/>
                                  </p:stCondLst>
                                  <p:childTnLst>
                                    <p:animRot by="-5400000">
                                      <p:cBhvr>
                                        <p:cTn id="92" dur="10" fill="hold"/>
                                        <p:tgtEl>
                                          <p:spTgt spid="48"/>
                                        </p:tgtEl>
                                        <p:attrNameLst>
                                          <p:attrName>r</p:attrName>
                                        </p:attrNameLst>
                                      </p:cBhvr>
                                    </p:animRot>
                                  </p:childTnLst>
                                </p:cTn>
                              </p:par>
                            </p:childTnLst>
                          </p:cTn>
                        </p:par>
                        <p:par>
                          <p:cTn id="93" fill="hold">
                            <p:stCondLst>
                              <p:cond delay="1365"/>
                            </p:stCondLst>
                            <p:childTnLst>
                              <p:par>
                                <p:cTn id="94" presetID="22" presetClass="entr" presetSubtype="4" fill="hold" grpId="0" nodeType="afterEffect">
                                  <p:stCondLst>
                                    <p:cond delay="0"/>
                                  </p:stCondLst>
                                  <p:childTnLst>
                                    <p:set>
                                      <p:cBhvr>
                                        <p:cTn id="95" dur="1" fill="hold">
                                          <p:stCondLst>
                                            <p:cond delay="0"/>
                                          </p:stCondLst>
                                        </p:cTn>
                                        <p:tgtEl>
                                          <p:spTgt spid="12"/>
                                        </p:tgtEl>
                                        <p:attrNameLst>
                                          <p:attrName>style.visibility</p:attrName>
                                        </p:attrNameLst>
                                      </p:cBhvr>
                                      <p:to>
                                        <p:strVal val="visible"/>
                                      </p:to>
                                    </p:set>
                                    <p:animEffect transition="in" filter="wipe(down)">
                                      <p:cBhvr>
                                        <p:cTn id="96" dur="10"/>
                                        <p:tgtEl>
                                          <p:spTgt spid="12"/>
                                        </p:tgtEl>
                                      </p:cBhvr>
                                    </p:animEffect>
                                  </p:childTnLst>
                                </p:cTn>
                              </p:par>
                            </p:childTnLst>
                          </p:cTn>
                        </p:par>
                        <p:par>
                          <p:cTn id="97" fill="hold">
                            <p:stCondLst>
                              <p:cond delay="1375"/>
                            </p:stCondLst>
                            <p:childTnLst>
                              <p:par>
                                <p:cTn id="98" presetID="8" presetClass="emph" presetSubtype="0" fill="hold" nodeType="afterEffect">
                                  <p:stCondLst>
                                    <p:cond delay="0"/>
                                  </p:stCondLst>
                                  <p:childTnLst>
                                    <p:animRot by="5400000">
                                      <p:cBhvr>
                                        <p:cTn id="99" dur="10" fill="hold"/>
                                        <p:tgtEl>
                                          <p:spTgt spid="48"/>
                                        </p:tgtEl>
                                        <p:attrNameLst>
                                          <p:attrName>r</p:attrName>
                                        </p:attrNameLst>
                                      </p:cBhvr>
                                    </p:animRot>
                                  </p:childTnLst>
                                </p:cTn>
                              </p:par>
                            </p:childTnLst>
                          </p:cTn>
                        </p:par>
                        <p:par>
                          <p:cTn id="100" fill="hold">
                            <p:stCondLst>
                              <p:cond delay="1385"/>
                            </p:stCondLst>
                            <p:childTnLst>
                              <p:par>
                                <p:cTn id="101" presetID="8" presetClass="emph" presetSubtype="0" fill="hold" nodeType="afterEffect">
                                  <p:stCondLst>
                                    <p:cond delay="250"/>
                                  </p:stCondLst>
                                  <p:childTnLst>
                                    <p:animRot by="5400000">
                                      <p:cBhvr>
                                        <p:cTn id="102" dur="10" fill="hold"/>
                                        <p:tgtEl>
                                          <p:spTgt spid="48"/>
                                        </p:tgtEl>
                                        <p:attrNameLst>
                                          <p:attrName>r</p:attrName>
                                        </p:attrNameLst>
                                      </p:cBhvr>
                                    </p:animRot>
                                  </p:childTnLst>
                                </p:cTn>
                              </p:par>
                            </p:childTnLst>
                          </p:cTn>
                        </p:par>
                        <p:par>
                          <p:cTn id="103" fill="hold">
                            <p:stCondLst>
                              <p:cond delay="1645"/>
                            </p:stCondLst>
                            <p:childTnLst>
                              <p:par>
                                <p:cTn id="104" presetID="22" presetClass="entr" presetSubtype="8" fill="hold" grpId="0" nodeType="afterEffect">
                                  <p:stCondLst>
                                    <p:cond delay="0"/>
                                  </p:stCondLst>
                                  <p:childTnLst>
                                    <p:set>
                                      <p:cBhvr>
                                        <p:cTn id="105" dur="1" fill="hold">
                                          <p:stCondLst>
                                            <p:cond delay="0"/>
                                          </p:stCondLst>
                                        </p:cTn>
                                        <p:tgtEl>
                                          <p:spTgt spid="45"/>
                                        </p:tgtEl>
                                        <p:attrNameLst>
                                          <p:attrName>style.visibility</p:attrName>
                                        </p:attrNameLst>
                                      </p:cBhvr>
                                      <p:to>
                                        <p:strVal val="visible"/>
                                      </p:to>
                                    </p:set>
                                    <p:animEffect transition="in" filter="wipe(left)">
                                      <p:cBhvr>
                                        <p:cTn id="106" dur="10"/>
                                        <p:tgtEl>
                                          <p:spTgt spid="45"/>
                                        </p:tgtEl>
                                      </p:cBhvr>
                                    </p:animEffect>
                                  </p:childTnLst>
                                </p:cTn>
                              </p:par>
                            </p:childTnLst>
                          </p:cTn>
                        </p:par>
                        <p:par>
                          <p:cTn id="107" fill="hold">
                            <p:stCondLst>
                              <p:cond delay="1655"/>
                            </p:stCondLst>
                            <p:childTnLst>
                              <p:par>
                                <p:cTn id="108" presetID="8" presetClass="emph" presetSubtype="0" fill="hold" nodeType="afterEffect">
                                  <p:stCondLst>
                                    <p:cond delay="0"/>
                                  </p:stCondLst>
                                  <p:childTnLst>
                                    <p:animRot by="-5400000">
                                      <p:cBhvr>
                                        <p:cTn id="109" dur="10" fill="hold"/>
                                        <p:tgtEl>
                                          <p:spTgt spid="48"/>
                                        </p:tgtEl>
                                        <p:attrNameLst>
                                          <p:attrName>r</p:attrName>
                                        </p:attrNameLst>
                                      </p:cBhvr>
                                    </p:animRot>
                                  </p:childTnLst>
                                </p:cTn>
                              </p:par>
                            </p:childTnLst>
                          </p:cTn>
                        </p:par>
                        <p:par>
                          <p:cTn id="110" fill="hold">
                            <p:stCondLst>
                              <p:cond delay="1665"/>
                            </p:stCondLst>
                            <p:childTnLst>
                              <p:par>
                                <p:cTn id="111" presetID="42" presetClass="path" presetSubtype="0" accel="50000" decel="50000" fill="hold" nodeType="afterEffect">
                                  <p:stCondLst>
                                    <p:cond delay="0"/>
                                  </p:stCondLst>
                                  <p:childTnLst>
                                    <p:animMotion origin="layout" path="M -3.125E-6 7.40741E-7 L -3.125E-6 0.14653 " pathEditMode="relative" rAng="0" ptsTypes="AA">
                                      <p:cBhvr>
                                        <p:cTn id="112" dur="10" fill="hold"/>
                                        <p:tgtEl>
                                          <p:spTgt spid="48"/>
                                        </p:tgtEl>
                                        <p:attrNameLst>
                                          <p:attrName>ppt_x</p:attrName>
                                          <p:attrName>ppt_y</p:attrName>
                                        </p:attrNameLst>
                                      </p:cBhvr>
                                      <p:rCtr x="0" y="7315"/>
                                    </p:animMotion>
                                  </p:childTnLst>
                                </p:cTn>
                              </p:par>
                            </p:childTnLst>
                          </p:cTn>
                        </p:par>
                        <p:par>
                          <p:cTn id="113" fill="hold">
                            <p:stCondLst>
                              <p:cond delay="1675"/>
                            </p:stCondLst>
                            <p:childTnLst>
                              <p:par>
                                <p:cTn id="114" presetID="8" presetClass="emph" presetSubtype="0" fill="hold" nodeType="afterEffect">
                                  <p:stCondLst>
                                    <p:cond delay="250"/>
                                  </p:stCondLst>
                                  <p:childTnLst>
                                    <p:animRot by="-5400000">
                                      <p:cBhvr>
                                        <p:cTn id="115" dur="10" fill="hold"/>
                                        <p:tgtEl>
                                          <p:spTgt spid="48"/>
                                        </p:tgtEl>
                                        <p:attrNameLst>
                                          <p:attrName>r</p:attrName>
                                        </p:attrNameLst>
                                      </p:cBhvr>
                                    </p:animRot>
                                  </p:childTnLst>
                                </p:cTn>
                              </p:par>
                            </p:childTnLst>
                          </p:cTn>
                        </p:par>
                        <p:par>
                          <p:cTn id="116" fill="hold">
                            <p:stCondLst>
                              <p:cond delay="1935"/>
                            </p:stCondLst>
                            <p:childTnLst>
                              <p:par>
                                <p:cTn id="117" presetID="22" presetClass="entr" presetSubtype="4" fill="hold" grpId="0" nodeType="afterEffect">
                                  <p:stCondLst>
                                    <p:cond delay="0"/>
                                  </p:stCondLst>
                                  <p:childTnLst>
                                    <p:set>
                                      <p:cBhvr>
                                        <p:cTn id="118" dur="1" fill="hold">
                                          <p:stCondLst>
                                            <p:cond delay="0"/>
                                          </p:stCondLst>
                                        </p:cTn>
                                        <p:tgtEl>
                                          <p:spTgt spid="62"/>
                                        </p:tgtEl>
                                        <p:attrNameLst>
                                          <p:attrName>style.visibility</p:attrName>
                                        </p:attrNameLst>
                                      </p:cBhvr>
                                      <p:to>
                                        <p:strVal val="visible"/>
                                      </p:to>
                                    </p:set>
                                    <p:animEffect transition="in" filter="wipe(down)">
                                      <p:cBhvr>
                                        <p:cTn id="119" dur="10"/>
                                        <p:tgtEl>
                                          <p:spTgt spid="62"/>
                                        </p:tgtEl>
                                      </p:cBhvr>
                                    </p:animEffect>
                                  </p:childTnLst>
                                </p:cTn>
                              </p:par>
                            </p:childTnLst>
                          </p:cTn>
                        </p:par>
                        <p:par>
                          <p:cTn id="120" fill="hold">
                            <p:stCondLst>
                              <p:cond delay="1945"/>
                            </p:stCondLst>
                            <p:childTnLst>
                              <p:par>
                                <p:cTn id="121" presetID="8" presetClass="emph" presetSubtype="0" fill="hold" nodeType="afterEffect">
                                  <p:stCondLst>
                                    <p:cond delay="0"/>
                                  </p:stCondLst>
                                  <p:childTnLst>
                                    <p:animRot by="5400000">
                                      <p:cBhvr>
                                        <p:cTn id="122" dur="10" fill="hold"/>
                                        <p:tgtEl>
                                          <p:spTgt spid="48"/>
                                        </p:tgtEl>
                                        <p:attrNameLst>
                                          <p:attrName>r</p:attrName>
                                        </p:attrNameLst>
                                      </p:cBhvr>
                                    </p:animRot>
                                  </p:childTnLst>
                                </p:cTn>
                              </p:par>
                            </p:childTnLst>
                          </p:cTn>
                        </p:par>
                        <p:par>
                          <p:cTn id="123" fill="hold">
                            <p:stCondLst>
                              <p:cond delay="1955"/>
                            </p:stCondLst>
                            <p:childTnLst>
                              <p:par>
                                <p:cTn id="124" presetID="8" presetClass="emph" presetSubtype="0" fill="hold" nodeType="afterEffect">
                                  <p:stCondLst>
                                    <p:cond delay="250"/>
                                  </p:stCondLst>
                                  <p:childTnLst>
                                    <p:animRot by="5400000">
                                      <p:cBhvr>
                                        <p:cTn id="125" dur="10" fill="hold"/>
                                        <p:tgtEl>
                                          <p:spTgt spid="48"/>
                                        </p:tgtEl>
                                        <p:attrNameLst>
                                          <p:attrName>r</p:attrName>
                                        </p:attrNameLst>
                                      </p:cBhvr>
                                    </p:animRot>
                                  </p:childTnLst>
                                </p:cTn>
                              </p:par>
                            </p:childTnLst>
                          </p:cTn>
                        </p:par>
                        <p:par>
                          <p:cTn id="126" fill="hold">
                            <p:stCondLst>
                              <p:cond delay="2215"/>
                            </p:stCondLst>
                            <p:childTnLst>
                              <p:par>
                                <p:cTn id="127" presetID="22" presetClass="entr" presetSubtype="8" fill="hold" grpId="0" nodeType="afterEffect">
                                  <p:stCondLst>
                                    <p:cond delay="0"/>
                                  </p:stCondLst>
                                  <p:childTnLst>
                                    <p:set>
                                      <p:cBhvr>
                                        <p:cTn id="128" dur="1" fill="hold">
                                          <p:stCondLst>
                                            <p:cond delay="0"/>
                                          </p:stCondLst>
                                        </p:cTn>
                                        <p:tgtEl>
                                          <p:spTgt spid="63"/>
                                        </p:tgtEl>
                                        <p:attrNameLst>
                                          <p:attrName>style.visibility</p:attrName>
                                        </p:attrNameLst>
                                      </p:cBhvr>
                                      <p:to>
                                        <p:strVal val="visible"/>
                                      </p:to>
                                    </p:set>
                                    <p:animEffect transition="in" filter="wipe(left)">
                                      <p:cBhvr>
                                        <p:cTn id="129" dur="10"/>
                                        <p:tgtEl>
                                          <p:spTgt spid="63"/>
                                        </p:tgtEl>
                                      </p:cBhvr>
                                    </p:animEffect>
                                  </p:childTnLst>
                                </p:cTn>
                              </p:par>
                            </p:childTnLst>
                          </p:cTn>
                        </p:par>
                        <p:par>
                          <p:cTn id="130" fill="hold">
                            <p:stCondLst>
                              <p:cond delay="2225"/>
                            </p:stCondLst>
                            <p:childTnLst>
                              <p:par>
                                <p:cTn id="131" presetID="8" presetClass="emph" presetSubtype="0" fill="hold" nodeType="afterEffect">
                                  <p:stCondLst>
                                    <p:cond delay="250"/>
                                  </p:stCondLst>
                                  <p:childTnLst>
                                    <p:animRot by="-5400000">
                                      <p:cBhvr>
                                        <p:cTn id="132" dur="10" fill="hold"/>
                                        <p:tgtEl>
                                          <p:spTgt spid="48"/>
                                        </p:tgtEl>
                                        <p:attrNameLst>
                                          <p:attrName>r</p:attrName>
                                        </p:attrNameLst>
                                      </p:cBhvr>
                                    </p:animRot>
                                  </p:childTnLst>
                                </p:cTn>
                              </p:par>
                            </p:childTnLst>
                          </p:cTn>
                        </p:par>
                        <p:par>
                          <p:cTn id="133" fill="hold">
                            <p:stCondLst>
                              <p:cond delay="2485"/>
                            </p:stCondLst>
                            <p:childTnLst>
                              <p:par>
                                <p:cTn id="134" presetID="42" presetClass="path" presetSubtype="0" accel="50000" decel="50000" fill="hold" nodeType="afterEffect">
                                  <p:stCondLst>
                                    <p:cond delay="0"/>
                                  </p:stCondLst>
                                  <p:childTnLst>
                                    <p:animMotion origin="layout" path="M -3.125E-6 0.14653 L -3.125E-6 0.29398 " pathEditMode="relative" rAng="0" ptsTypes="AA">
                                      <p:cBhvr>
                                        <p:cTn id="135" dur="10" fill="hold"/>
                                        <p:tgtEl>
                                          <p:spTgt spid="48"/>
                                        </p:tgtEl>
                                        <p:attrNameLst>
                                          <p:attrName>ppt_x</p:attrName>
                                          <p:attrName>ppt_y</p:attrName>
                                        </p:attrNameLst>
                                      </p:cBhvr>
                                      <p:rCtr x="0" y="7361"/>
                                    </p:animMotion>
                                  </p:childTnLst>
                                </p:cTn>
                              </p:par>
                            </p:childTnLst>
                          </p:cTn>
                        </p:par>
                        <p:par>
                          <p:cTn id="136" fill="hold">
                            <p:stCondLst>
                              <p:cond delay="2495"/>
                            </p:stCondLst>
                            <p:childTnLst>
                              <p:par>
                                <p:cTn id="137" presetID="8" presetClass="emph" presetSubtype="0" fill="hold" nodeType="afterEffect">
                                  <p:stCondLst>
                                    <p:cond delay="250"/>
                                  </p:stCondLst>
                                  <p:childTnLst>
                                    <p:animRot by="-5400000">
                                      <p:cBhvr>
                                        <p:cTn id="138" dur="10" fill="hold"/>
                                        <p:tgtEl>
                                          <p:spTgt spid="48"/>
                                        </p:tgtEl>
                                        <p:attrNameLst>
                                          <p:attrName>r</p:attrName>
                                        </p:attrNameLst>
                                      </p:cBhvr>
                                    </p:animRot>
                                  </p:childTnLst>
                                </p:cTn>
                              </p:par>
                            </p:childTnLst>
                          </p:cTn>
                        </p:par>
                        <p:par>
                          <p:cTn id="139" fill="hold">
                            <p:stCondLst>
                              <p:cond delay="2755"/>
                            </p:stCondLst>
                            <p:childTnLst>
                              <p:par>
                                <p:cTn id="140" presetID="22" presetClass="entr" presetSubtype="4" fill="hold" grpId="0" nodeType="afterEffect">
                                  <p:stCondLst>
                                    <p:cond delay="0"/>
                                  </p:stCondLst>
                                  <p:childTnLst>
                                    <p:set>
                                      <p:cBhvr>
                                        <p:cTn id="141" dur="1" fill="hold">
                                          <p:stCondLst>
                                            <p:cond delay="0"/>
                                          </p:stCondLst>
                                        </p:cTn>
                                        <p:tgtEl>
                                          <p:spTgt spid="67"/>
                                        </p:tgtEl>
                                        <p:attrNameLst>
                                          <p:attrName>style.visibility</p:attrName>
                                        </p:attrNameLst>
                                      </p:cBhvr>
                                      <p:to>
                                        <p:strVal val="visible"/>
                                      </p:to>
                                    </p:set>
                                    <p:animEffect transition="in" filter="wipe(down)">
                                      <p:cBhvr>
                                        <p:cTn id="142" dur="10"/>
                                        <p:tgtEl>
                                          <p:spTgt spid="67"/>
                                        </p:tgtEl>
                                      </p:cBhvr>
                                    </p:animEffect>
                                  </p:childTnLst>
                                </p:cTn>
                              </p:par>
                            </p:childTnLst>
                          </p:cTn>
                        </p:par>
                        <p:par>
                          <p:cTn id="143" fill="hold">
                            <p:stCondLst>
                              <p:cond delay="2765"/>
                            </p:stCondLst>
                            <p:childTnLst>
                              <p:par>
                                <p:cTn id="144" presetID="8" presetClass="emph" presetSubtype="0" fill="hold" nodeType="afterEffect">
                                  <p:stCondLst>
                                    <p:cond delay="0"/>
                                  </p:stCondLst>
                                  <p:childTnLst>
                                    <p:animRot by="5400000">
                                      <p:cBhvr>
                                        <p:cTn id="145" dur="10" fill="hold"/>
                                        <p:tgtEl>
                                          <p:spTgt spid="48"/>
                                        </p:tgtEl>
                                        <p:attrNameLst>
                                          <p:attrName>r</p:attrName>
                                        </p:attrNameLst>
                                      </p:cBhvr>
                                    </p:animRot>
                                  </p:childTnLst>
                                </p:cTn>
                              </p:par>
                            </p:childTnLst>
                          </p:cTn>
                        </p:par>
                        <p:par>
                          <p:cTn id="146" fill="hold">
                            <p:stCondLst>
                              <p:cond delay="2775"/>
                            </p:stCondLst>
                            <p:childTnLst>
                              <p:par>
                                <p:cTn id="147" presetID="8" presetClass="emph" presetSubtype="0" fill="hold" nodeType="afterEffect">
                                  <p:stCondLst>
                                    <p:cond delay="250"/>
                                  </p:stCondLst>
                                  <p:childTnLst>
                                    <p:animRot by="5400000">
                                      <p:cBhvr>
                                        <p:cTn id="148" dur="10" fill="hold"/>
                                        <p:tgtEl>
                                          <p:spTgt spid="48"/>
                                        </p:tgtEl>
                                        <p:attrNameLst>
                                          <p:attrName>r</p:attrName>
                                        </p:attrNameLst>
                                      </p:cBhvr>
                                    </p:animRot>
                                  </p:childTnLst>
                                </p:cTn>
                              </p:par>
                            </p:childTnLst>
                          </p:cTn>
                        </p:par>
                        <p:par>
                          <p:cTn id="149" fill="hold">
                            <p:stCondLst>
                              <p:cond delay="3035"/>
                            </p:stCondLst>
                            <p:childTnLst>
                              <p:par>
                                <p:cTn id="150" presetID="22" presetClass="entr" presetSubtype="8" fill="hold" grpId="0" nodeType="afterEffect">
                                  <p:stCondLst>
                                    <p:cond delay="0"/>
                                  </p:stCondLst>
                                  <p:childTnLst>
                                    <p:set>
                                      <p:cBhvr>
                                        <p:cTn id="151" dur="1" fill="hold">
                                          <p:stCondLst>
                                            <p:cond delay="0"/>
                                          </p:stCondLst>
                                        </p:cTn>
                                        <p:tgtEl>
                                          <p:spTgt spid="68"/>
                                        </p:tgtEl>
                                        <p:attrNameLst>
                                          <p:attrName>style.visibility</p:attrName>
                                        </p:attrNameLst>
                                      </p:cBhvr>
                                      <p:to>
                                        <p:strVal val="visible"/>
                                      </p:to>
                                    </p:set>
                                    <p:animEffect transition="in" filter="wipe(left)">
                                      <p:cBhvr>
                                        <p:cTn id="152" dur="10"/>
                                        <p:tgtEl>
                                          <p:spTgt spid="68"/>
                                        </p:tgtEl>
                                      </p:cBhvr>
                                    </p:animEffect>
                                  </p:childTnLst>
                                </p:cTn>
                              </p:par>
                            </p:childTnLst>
                          </p:cTn>
                        </p:par>
                        <p:par>
                          <p:cTn id="153" fill="hold">
                            <p:stCondLst>
                              <p:cond delay="3045"/>
                            </p:stCondLst>
                            <p:childTnLst>
                              <p:par>
                                <p:cTn id="154" presetID="8" presetClass="emph" presetSubtype="0" fill="hold" nodeType="afterEffect">
                                  <p:stCondLst>
                                    <p:cond delay="0"/>
                                  </p:stCondLst>
                                  <p:childTnLst>
                                    <p:animRot by="-5400000">
                                      <p:cBhvr>
                                        <p:cTn id="155" dur="10" fill="hold"/>
                                        <p:tgtEl>
                                          <p:spTgt spid="48"/>
                                        </p:tgtEl>
                                        <p:attrNameLst>
                                          <p:attrName>r</p:attrName>
                                        </p:attrNameLst>
                                      </p:cBhvr>
                                    </p:animRot>
                                  </p:childTnLst>
                                </p:cTn>
                              </p:par>
                            </p:childTnLst>
                          </p:cTn>
                        </p:par>
                        <p:par>
                          <p:cTn id="156" fill="hold">
                            <p:stCondLst>
                              <p:cond delay="3055"/>
                            </p:stCondLst>
                            <p:childTnLst>
                              <p:par>
                                <p:cTn id="157" presetID="42" presetClass="path" presetSubtype="0" accel="50000" decel="50000" fill="hold" nodeType="afterEffect">
                                  <p:stCondLst>
                                    <p:cond delay="0"/>
                                  </p:stCondLst>
                                  <p:childTnLst>
                                    <p:animMotion origin="layout" path="M -3.125E-6 0.44676 L -3.125E-6 0.29398 " pathEditMode="relative" rAng="0" ptsTypes="AA">
                                      <p:cBhvr>
                                        <p:cTn id="158" dur="10" spd="-100000" fill="hold"/>
                                        <p:tgtEl>
                                          <p:spTgt spid="48"/>
                                        </p:tgtEl>
                                        <p:attrNameLst>
                                          <p:attrName>ppt_x</p:attrName>
                                          <p:attrName>ppt_y</p:attrName>
                                        </p:attrNameLst>
                                      </p:cBhvr>
                                      <p:rCtr x="0" y="-7639"/>
                                    </p:animMotion>
                                  </p:childTnLst>
                                </p:cTn>
                              </p:par>
                            </p:childTnLst>
                          </p:cTn>
                        </p:par>
                        <p:par>
                          <p:cTn id="159" fill="hold">
                            <p:stCondLst>
                              <p:cond delay="3065"/>
                            </p:stCondLst>
                            <p:childTnLst>
                              <p:par>
                                <p:cTn id="160" presetID="8" presetClass="emph" presetSubtype="0" fill="hold" nodeType="afterEffect">
                                  <p:stCondLst>
                                    <p:cond delay="250"/>
                                  </p:stCondLst>
                                  <p:childTnLst>
                                    <p:animRot by="-5400000">
                                      <p:cBhvr>
                                        <p:cTn id="161" dur="10" fill="hold"/>
                                        <p:tgtEl>
                                          <p:spTgt spid="48"/>
                                        </p:tgtEl>
                                        <p:attrNameLst>
                                          <p:attrName>r</p:attrName>
                                        </p:attrNameLst>
                                      </p:cBhvr>
                                    </p:animRot>
                                  </p:childTnLst>
                                </p:cTn>
                              </p:par>
                            </p:childTnLst>
                          </p:cTn>
                        </p:par>
                        <p:par>
                          <p:cTn id="162" fill="hold">
                            <p:stCondLst>
                              <p:cond delay="3325"/>
                            </p:stCondLst>
                            <p:childTnLst>
                              <p:par>
                                <p:cTn id="163" presetID="22" presetClass="entr" presetSubtype="4" fill="hold" grpId="0" nodeType="afterEffect">
                                  <p:stCondLst>
                                    <p:cond delay="0"/>
                                  </p:stCondLst>
                                  <p:childTnLst>
                                    <p:set>
                                      <p:cBhvr>
                                        <p:cTn id="164" dur="1" fill="hold">
                                          <p:stCondLst>
                                            <p:cond delay="0"/>
                                          </p:stCondLst>
                                        </p:cTn>
                                        <p:tgtEl>
                                          <p:spTgt spid="69"/>
                                        </p:tgtEl>
                                        <p:attrNameLst>
                                          <p:attrName>style.visibility</p:attrName>
                                        </p:attrNameLst>
                                      </p:cBhvr>
                                      <p:to>
                                        <p:strVal val="visible"/>
                                      </p:to>
                                    </p:set>
                                    <p:animEffect transition="in" filter="wipe(down)">
                                      <p:cBhvr>
                                        <p:cTn id="165" dur="10"/>
                                        <p:tgtEl>
                                          <p:spTgt spid="69"/>
                                        </p:tgtEl>
                                      </p:cBhvr>
                                    </p:animEffect>
                                  </p:childTnLst>
                                </p:cTn>
                              </p:par>
                            </p:childTnLst>
                          </p:cTn>
                        </p:par>
                        <p:par>
                          <p:cTn id="166" fill="hold">
                            <p:stCondLst>
                              <p:cond delay="3335"/>
                            </p:stCondLst>
                            <p:childTnLst>
                              <p:par>
                                <p:cTn id="167" presetID="8" presetClass="emph" presetSubtype="0" fill="hold" nodeType="afterEffect">
                                  <p:stCondLst>
                                    <p:cond delay="0"/>
                                  </p:stCondLst>
                                  <p:childTnLst>
                                    <p:animRot by="5400000">
                                      <p:cBhvr>
                                        <p:cTn id="168" dur="10" fill="hold"/>
                                        <p:tgtEl>
                                          <p:spTgt spid="48"/>
                                        </p:tgtEl>
                                        <p:attrNameLst>
                                          <p:attrName>r</p:attrName>
                                        </p:attrNameLst>
                                      </p:cBhvr>
                                    </p:animRot>
                                  </p:childTnLst>
                                </p:cTn>
                              </p:par>
                            </p:childTnLst>
                          </p:cTn>
                        </p:par>
                        <p:par>
                          <p:cTn id="169" fill="hold">
                            <p:stCondLst>
                              <p:cond delay="3345"/>
                            </p:stCondLst>
                            <p:childTnLst>
                              <p:par>
                                <p:cTn id="170" presetID="8" presetClass="emph" presetSubtype="0" fill="hold" nodeType="afterEffect">
                                  <p:stCondLst>
                                    <p:cond delay="250"/>
                                  </p:stCondLst>
                                  <p:childTnLst>
                                    <p:animRot by="5400000">
                                      <p:cBhvr>
                                        <p:cTn id="171" dur="10" fill="hold"/>
                                        <p:tgtEl>
                                          <p:spTgt spid="48"/>
                                        </p:tgtEl>
                                        <p:attrNameLst>
                                          <p:attrName>r</p:attrName>
                                        </p:attrNameLst>
                                      </p:cBhvr>
                                    </p:animRot>
                                  </p:childTnLst>
                                </p:cTn>
                              </p:par>
                            </p:childTnLst>
                          </p:cTn>
                        </p:par>
                        <p:par>
                          <p:cTn id="172" fill="hold">
                            <p:stCondLst>
                              <p:cond delay="3605"/>
                            </p:stCondLst>
                            <p:childTnLst>
                              <p:par>
                                <p:cTn id="173" presetID="22" presetClass="entr" presetSubtype="8" fill="hold" grpId="0" nodeType="afterEffect">
                                  <p:stCondLst>
                                    <p:cond delay="0"/>
                                  </p:stCondLst>
                                  <p:childTnLst>
                                    <p:set>
                                      <p:cBhvr>
                                        <p:cTn id="174" dur="1" fill="hold">
                                          <p:stCondLst>
                                            <p:cond delay="0"/>
                                          </p:stCondLst>
                                        </p:cTn>
                                        <p:tgtEl>
                                          <p:spTgt spid="70"/>
                                        </p:tgtEl>
                                        <p:attrNameLst>
                                          <p:attrName>style.visibility</p:attrName>
                                        </p:attrNameLst>
                                      </p:cBhvr>
                                      <p:to>
                                        <p:strVal val="visible"/>
                                      </p:to>
                                    </p:set>
                                    <p:animEffect transition="in" filter="wipe(left)">
                                      <p:cBhvr>
                                        <p:cTn id="175" dur="10"/>
                                        <p:tgtEl>
                                          <p:spTgt spid="70"/>
                                        </p:tgtEl>
                                      </p:cBhvr>
                                    </p:animEffect>
                                  </p:childTnLst>
                                </p:cTn>
                              </p:par>
                            </p:childTnLst>
                          </p:cTn>
                        </p:par>
                        <p:par>
                          <p:cTn id="176" fill="hold">
                            <p:stCondLst>
                              <p:cond delay="3615"/>
                            </p:stCondLst>
                            <p:childTnLst>
                              <p:par>
                                <p:cTn id="177" presetID="8" presetClass="emph" presetSubtype="0" fill="hold" nodeType="afterEffect">
                                  <p:stCondLst>
                                    <p:cond delay="0"/>
                                  </p:stCondLst>
                                  <p:childTnLst>
                                    <p:animRot by="-5400000">
                                      <p:cBhvr>
                                        <p:cTn id="178" dur="10" fill="hold"/>
                                        <p:tgtEl>
                                          <p:spTgt spid="48"/>
                                        </p:tgtEl>
                                        <p:attrNameLst>
                                          <p:attrName>r</p:attrName>
                                        </p:attrNameLst>
                                      </p:cBhvr>
                                    </p:animRot>
                                  </p:childTnLst>
                                </p:cTn>
                              </p:par>
                            </p:childTnLst>
                          </p:cTn>
                        </p:par>
                        <p:par>
                          <p:cTn id="179" fill="hold">
                            <p:stCondLst>
                              <p:cond delay="3625"/>
                            </p:stCondLst>
                            <p:childTnLst>
                              <p:par>
                                <p:cTn id="180" presetID="2" presetClass="exit" presetSubtype="4" fill="hold" nodeType="afterEffect">
                                  <p:stCondLst>
                                    <p:cond delay="0"/>
                                  </p:stCondLst>
                                  <p:childTnLst>
                                    <p:anim calcmode="lin" valueType="num">
                                      <p:cBhvr additive="base">
                                        <p:cTn id="181" dur="10"/>
                                        <p:tgtEl>
                                          <p:spTgt spid="48"/>
                                        </p:tgtEl>
                                        <p:attrNameLst>
                                          <p:attrName>ppt_x</p:attrName>
                                        </p:attrNameLst>
                                      </p:cBhvr>
                                      <p:tavLst>
                                        <p:tav tm="0">
                                          <p:val>
                                            <p:strVal val="ppt_x"/>
                                          </p:val>
                                        </p:tav>
                                        <p:tav tm="100000">
                                          <p:val>
                                            <p:strVal val="ppt_x"/>
                                          </p:val>
                                        </p:tav>
                                      </p:tavLst>
                                    </p:anim>
                                    <p:anim calcmode="lin" valueType="num">
                                      <p:cBhvr additive="base">
                                        <p:cTn id="182" dur="10"/>
                                        <p:tgtEl>
                                          <p:spTgt spid="48"/>
                                        </p:tgtEl>
                                        <p:attrNameLst>
                                          <p:attrName>ppt_y</p:attrName>
                                        </p:attrNameLst>
                                      </p:cBhvr>
                                      <p:tavLst>
                                        <p:tav tm="0">
                                          <p:val>
                                            <p:strVal val="ppt_y"/>
                                          </p:val>
                                        </p:tav>
                                        <p:tav tm="100000">
                                          <p:val>
                                            <p:strVal val="1+ppt_h/2"/>
                                          </p:val>
                                        </p:tav>
                                      </p:tavLst>
                                    </p:anim>
                                    <p:set>
                                      <p:cBhvr>
                                        <p:cTn id="183" dur="1" fill="hold">
                                          <p:stCondLst>
                                            <p:cond delay="9"/>
                                          </p:stCondLst>
                                        </p:cTn>
                                        <p:tgtEl>
                                          <p:spTgt spid="48"/>
                                        </p:tgtEl>
                                        <p:attrNameLst>
                                          <p:attrName>style.visibility</p:attrName>
                                        </p:attrNameLst>
                                      </p:cBhvr>
                                      <p:to>
                                        <p:strVal val="hidden"/>
                                      </p:to>
                                    </p:set>
                                  </p:childTnLst>
                                </p:cTn>
                              </p:par>
                              <p:par>
                                <p:cTn id="184" presetID="10" presetClass="exit" presetSubtype="0" fill="hold" nodeType="withEffect">
                                  <p:stCondLst>
                                    <p:cond delay="0"/>
                                  </p:stCondLst>
                                  <p:childTnLst>
                                    <p:animEffect transition="out" filter="fade">
                                      <p:cBhvr>
                                        <p:cTn id="185" dur="10"/>
                                        <p:tgtEl>
                                          <p:spTgt spid="48"/>
                                        </p:tgtEl>
                                      </p:cBhvr>
                                    </p:animEffect>
                                    <p:set>
                                      <p:cBhvr>
                                        <p:cTn id="186" dur="1" fill="hold">
                                          <p:stCondLst>
                                            <p:cond delay="9"/>
                                          </p:stCondLst>
                                        </p:cTn>
                                        <p:tgtEl>
                                          <p:spTgt spid="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3" grpId="0" animBg="1"/>
      <p:bldP spid="143" grpId="1" animBg="1"/>
      <p:bldP spid="145" grpId="0" animBg="1"/>
      <p:bldP spid="145" grpId="1" animBg="1"/>
      <p:bldP spid="146" grpId="0" animBg="1"/>
      <p:bldP spid="147" grpId="0" animBg="1"/>
      <p:bldP spid="148" grpId="0" animBg="1"/>
      <p:bldP spid="524" grpId="0"/>
      <p:bldP spid="525" grpId="0"/>
      <p:bldP spid="525" grpId="1"/>
      <p:bldP spid="64" grpId="0" animBg="1"/>
      <p:bldP spid="66" grpId="0" animBg="1"/>
      <p:bldP spid="12" grpId="0"/>
      <p:bldP spid="45" grpId="0"/>
      <p:bldP spid="62" grpId="0"/>
      <p:bldP spid="63" grpId="0"/>
      <p:bldP spid="67" grpId="0"/>
      <p:bldP spid="68" grpId="0"/>
      <p:bldP spid="69" grpId="0"/>
      <p:bldP spid="70" grpId="0"/>
      <p:bldP spid="6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4040189" y="-6350"/>
            <a:ext cx="4098924" cy="68706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3" name="矩形 142"/>
          <p:cNvSpPr/>
          <p:nvPr/>
        </p:nvSpPr>
        <p:spPr>
          <a:xfrm>
            <a:off x="-7939" y="0"/>
            <a:ext cx="4052889"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5" name="矩形 144"/>
          <p:cNvSpPr/>
          <p:nvPr/>
        </p:nvSpPr>
        <p:spPr>
          <a:xfrm>
            <a:off x="8139113" y="0"/>
            <a:ext cx="409257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6" name="矩形 145"/>
          <p:cNvSpPr/>
          <p:nvPr/>
        </p:nvSpPr>
        <p:spPr>
          <a:xfrm>
            <a:off x="4763" y="1"/>
            <a:ext cx="4040188"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7" name="矩形 146"/>
          <p:cNvSpPr/>
          <p:nvPr/>
        </p:nvSpPr>
        <p:spPr>
          <a:xfrm>
            <a:off x="4040188" y="-6349"/>
            <a:ext cx="4111625" cy="1611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8" name="矩形 147"/>
          <p:cNvSpPr/>
          <p:nvPr/>
        </p:nvSpPr>
        <p:spPr>
          <a:xfrm>
            <a:off x="8143875" y="1"/>
            <a:ext cx="4048125" cy="1548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7" name="图片 56"/>
          <p:cNvPicPr>
            <a:picLocks noChangeAspect="1"/>
          </p:cNvPicPr>
          <p:nvPr/>
        </p:nvPicPr>
        <p:blipFill rotWithShape="1">
          <a:blip r:embed="rId5"/>
          <a:srcRect t="2054" b="3954"/>
          <a:stretch>
            <a:fillRect/>
          </a:stretch>
        </p:blipFill>
        <p:spPr>
          <a:xfrm>
            <a:off x="-12700" y="154801"/>
            <a:ext cx="12244388" cy="6547625"/>
          </a:xfrm>
          <a:prstGeom prst="rect">
            <a:avLst/>
          </a:prstGeom>
        </p:spPr>
      </p:pic>
      <p:sp>
        <p:nvSpPr>
          <p:cNvPr id="64" name="矩形 63"/>
          <p:cNvSpPr/>
          <p:nvPr/>
        </p:nvSpPr>
        <p:spPr>
          <a:xfrm>
            <a:off x="-12701" y="6702425"/>
            <a:ext cx="4057333" cy="154793"/>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5" name="矩形 64"/>
          <p:cNvSpPr/>
          <p:nvPr/>
        </p:nvSpPr>
        <p:spPr>
          <a:xfrm>
            <a:off x="4044950" y="6702425"/>
            <a:ext cx="4098925" cy="16827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6" name="矩形 65"/>
          <p:cNvSpPr/>
          <p:nvPr/>
        </p:nvSpPr>
        <p:spPr>
          <a:xfrm>
            <a:off x="8144193" y="6702425"/>
            <a:ext cx="4079874"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文本框 16"/>
          <p:cNvSpPr txBox="1"/>
          <p:nvPr/>
        </p:nvSpPr>
        <p:spPr>
          <a:xfrm>
            <a:off x="3541455" y="2386189"/>
            <a:ext cx="5724644" cy="830997"/>
          </a:xfrm>
          <a:prstGeom prst="rect">
            <a:avLst/>
          </a:prstGeom>
          <a:noFill/>
        </p:spPr>
        <p:txBody>
          <a:bodyPr wrap="none">
            <a:spAutoFit/>
          </a:bodyPr>
          <a:lstStyle/>
          <a:p>
            <a:r>
              <a:rPr lang="zh-CN" altLang="zh-CN" sz="48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病理图像分析的概念</a:t>
            </a:r>
            <a:endParaRPr lang="zh-CN" altLang="en-US" sz="48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cxnSp>
        <p:nvCxnSpPr>
          <p:cNvPr id="19" name="PA_直接连接符 18"/>
          <p:cNvCxnSpPr/>
          <p:nvPr>
            <p:custDataLst>
              <p:tags r:id="rId2"/>
            </p:custDataLst>
          </p:nvPr>
        </p:nvCxnSpPr>
        <p:spPr>
          <a:xfrm flipH="1" flipV="1">
            <a:off x="1881188" y="2084564"/>
            <a:ext cx="5172755" cy="47043"/>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652838" y="3632377"/>
            <a:ext cx="5354637" cy="30162"/>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任意多边形 53"/>
          <p:cNvSpPr/>
          <p:nvPr/>
        </p:nvSpPr>
        <p:spPr>
          <a:xfrm rot="3259845">
            <a:off x="10052739" y="3448023"/>
            <a:ext cx="379682" cy="655599"/>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7" name="任意多边形 54"/>
          <p:cNvSpPr/>
          <p:nvPr/>
        </p:nvSpPr>
        <p:spPr>
          <a:xfrm rot="5050286">
            <a:off x="10419938" y="1398579"/>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3556074" y="3125819"/>
            <a:ext cx="4583038" cy="369332"/>
          </a:xfrm>
          <a:prstGeom prst="rect">
            <a:avLst/>
          </a:prstGeom>
        </p:spPr>
        <p:txBody>
          <a:bodyPr wrap="square">
            <a:spAutoFit/>
          </a:bodyPr>
          <a:lstStyle/>
          <a:p>
            <a:pPr algn="dist"/>
            <a:r>
              <a:rPr lang="en-US" altLang="zh-CN"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The concept of pathological image analysis</a:t>
            </a:r>
          </a:p>
        </p:txBody>
      </p:sp>
      <p:grpSp>
        <p:nvGrpSpPr>
          <p:cNvPr id="7" name="组合 6"/>
          <p:cNvGrpSpPr/>
          <p:nvPr/>
        </p:nvGrpSpPr>
        <p:grpSpPr>
          <a:xfrm>
            <a:off x="2517828" y="2416299"/>
            <a:ext cx="864000" cy="864000"/>
            <a:chOff x="2517828" y="1926040"/>
            <a:chExt cx="864000" cy="864000"/>
          </a:xfrm>
        </p:grpSpPr>
        <p:sp>
          <p:nvSpPr>
            <p:cNvPr id="25" name="矩形 24"/>
            <p:cNvSpPr/>
            <p:nvPr/>
          </p:nvSpPr>
          <p:spPr>
            <a:xfrm rot="5400000">
              <a:off x="2517828" y="1926040"/>
              <a:ext cx="864000" cy="8640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545525" y="2004097"/>
              <a:ext cx="808607" cy="707886"/>
            </a:xfrm>
            <a:prstGeom prst="rect">
              <a:avLst/>
            </a:prstGeom>
            <a:noFill/>
          </p:spPr>
          <p:txBody>
            <a:bodyPr wrap="square" rtlCol="0">
              <a:spAutoFit/>
            </a:bodyPr>
            <a:lstStyle/>
            <a:p>
              <a:r>
                <a:rPr lang="en-US" altLang="zh-CN" sz="4000" b="1" dirty="0">
                  <a:solidFill>
                    <a:schemeClr val="accent6">
                      <a:lumMod val="50000"/>
                    </a:schemeClr>
                  </a:solidFill>
                  <a:latin typeface="微软雅黑" panose="020B0503020204020204" pitchFamily="34" charset="-122"/>
                  <a:ea typeface="微软雅黑" panose="020B0503020204020204" pitchFamily="34" charset="-122"/>
                </a:rPr>
                <a:t>01</a:t>
              </a:r>
              <a:endParaRPr lang="zh-CN" altLang="en-US" sz="4000" b="1" dirty="0">
                <a:solidFill>
                  <a:schemeClr val="accent6">
                    <a:lumMod val="50000"/>
                  </a:schemeClr>
                </a:solidFill>
                <a:latin typeface="微软雅黑" panose="020B0503020204020204" pitchFamily="34" charset="-122"/>
                <a:ea typeface="微软雅黑" panose="020B0503020204020204" pitchFamily="34" charset="-122"/>
              </a:endParaRPr>
            </a:p>
          </p:txBody>
        </p:sp>
      </p:grpSp>
      <p:sp>
        <p:nvSpPr>
          <p:cNvPr id="30" name="任意多边形 54"/>
          <p:cNvSpPr/>
          <p:nvPr/>
        </p:nvSpPr>
        <p:spPr>
          <a:xfrm rot="20313339">
            <a:off x="1376723" y="2964926"/>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9" name="组合 54">
            <a:extLst>
              <a:ext uri="{FF2B5EF4-FFF2-40B4-BE49-F238E27FC236}">
                <a16:creationId xmlns:a16="http://schemas.microsoft.com/office/drawing/2014/main" id="{A546165A-85F7-E062-7AB1-7CE681F3292F}"/>
              </a:ext>
            </a:extLst>
          </p:cNvPr>
          <p:cNvGrpSpPr/>
          <p:nvPr/>
        </p:nvGrpSpPr>
        <p:grpSpPr>
          <a:xfrm>
            <a:off x="6022164" y="5903160"/>
            <a:ext cx="226800" cy="720000"/>
            <a:chOff x="6205521" y="5132079"/>
            <a:chExt cx="259851" cy="856655"/>
          </a:xfrm>
          <a:solidFill>
            <a:schemeClr val="accent6">
              <a:lumMod val="50000"/>
            </a:schemeClr>
          </a:solidFill>
        </p:grpSpPr>
        <p:sp>
          <p:nvSpPr>
            <p:cNvPr id="10" name="L 形 9">
              <a:extLst>
                <a:ext uri="{FF2B5EF4-FFF2-40B4-BE49-F238E27FC236}">
                  <a16:creationId xmlns:a16="http://schemas.microsoft.com/office/drawing/2014/main" id="{388C9D4B-1EB6-C710-300D-53244B77C3E5}"/>
                </a:ext>
              </a:extLst>
            </p:cNvPr>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1" name="L 形 10">
              <a:extLst>
                <a:ext uri="{FF2B5EF4-FFF2-40B4-BE49-F238E27FC236}">
                  <a16:creationId xmlns:a16="http://schemas.microsoft.com/office/drawing/2014/main" id="{39520824-8E79-123E-7280-B2BBC58DBC4A}"/>
                </a:ext>
              </a:extLst>
            </p:cNvPr>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L 形 11">
              <a:extLst>
                <a:ext uri="{FF2B5EF4-FFF2-40B4-BE49-F238E27FC236}">
                  <a16:creationId xmlns:a16="http://schemas.microsoft.com/office/drawing/2014/main" id="{7BD1B2A8-6D4C-F5FC-F6E6-8611412EE2A1}"/>
                </a:ext>
              </a:extLst>
            </p:cNvPr>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3"/>
                                        </p:tgtEl>
                                        <p:attrNameLst>
                                          <p:attrName>style.visibility</p:attrName>
                                        </p:attrNameLst>
                                      </p:cBhvr>
                                      <p:to>
                                        <p:strVal val="visible"/>
                                      </p:to>
                                    </p:set>
                                    <p:anim calcmode="lin" valueType="num">
                                      <p:cBhvr additive="base">
                                        <p:cTn id="7" dur="100" fill="hold"/>
                                        <p:tgtEl>
                                          <p:spTgt spid="143"/>
                                        </p:tgtEl>
                                        <p:attrNameLst>
                                          <p:attrName>ppt_x</p:attrName>
                                        </p:attrNameLst>
                                      </p:cBhvr>
                                      <p:tavLst>
                                        <p:tav tm="0">
                                          <p:val>
                                            <p:strVal val="#ppt_x"/>
                                          </p:val>
                                        </p:tav>
                                        <p:tav tm="100000">
                                          <p:val>
                                            <p:strVal val="#ppt_x"/>
                                          </p:val>
                                        </p:tav>
                                      </p:tavLst>
                                    </p:anim>
                                    <p:anim calcmode="lin" valueType="num">
                                      <p:cBhvr additive="base">
                                        <p:cTn id="8" dur="100" fill="hold"/>
                                        <p:tgtEl>
                                          <p:spTgt spid="143"/>
                                        </p:tgtEl>
                                        <p:attrNameLst>
                                          <p:attrName>ppt_y</p:attrName>
                                        </p:attrNameLst>
                                      </p:cBhvr>
                                      <p:tavLst>
                                        <p:tav tm="0">
                                          <p:val>
                                            <p:strVal val="0-#ppt_h/2"/>
                                          </p:val>
                                        </p:tav>
                                        <p:tav tm="100000">
                                          <p:val>
                                            <p:strVal val="#ppt_y"/>
                                          </p:val>
                                        </p:tav>
                                      </p:tavLst>
                                    </p:anim>
                                  </p:childTnLst>
                                </p:cTn>
                              </p:par>
                            </p:childTnLst>
                          </p:cTn>
                        </p:par>
                        <p:par>
                          <p:cTn id="9" fill="hold">
                            <p:stCondLst>
                              <p:cond delay="100"/>
                            </p:stCondLst>
                            <p:childTnLst>
                              <p:par>
                                <p:cTn id="10" presetID="2" presetClass="entr" presetSubtype="1" fill="hold" grpId="0"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additive="base">
                                        <p:cTn id="12" dur="100" fill="hold"/>
                                        <p:tgtEl>
                                          <p:spTgt spid="144"/>
                                        </p:tgtEl>
                                        <p:attrNameLst>
                                          <p:attrName>ppt_x</p:attrName>
                                        </p:attrNameLst>
                                      </p:cBhvr>
                                      <p:tavLst>
                                        <p:tav tm="0">
                                          <p:val>
                                            <p:strVal val="#ppt_x"/>
                                          </p:val>
                                        </p:tav>
                                        <p:tav tm="100000">
                                          <p:val>
                                            <p:strVal val="#ppt_x"/>
                                          </p:val>
                                        </p:tav>
                                      </p:tavLst>
                                    </p:anim>
                                    <p:anim calcmode="lin" valueType="num">
                                      <p:cBhvr additive="base">
                                        <p:cTn id="13" dur="100" fill="hold"/>
                                        <p:tgtEl>
                                          <p:spTgt spid="144"/>
                                        </p:tgtEl>
                                        <p:attrNameLst>
                                          <p:attrName>ppt_y</p:attrName>
                                        </p:attrNameLst>
                                      </p:cBhvr>
                                      <p:tavLst>
                                        <p:tav tm="0">
                                          <p:val>
                                            <p:strVal val="0-#ppt_h/2"/>
                                          </p:val>
                                        </p:tav>
                                        <p:tav tm="100000">
                                          <p:val>
                                            <p:strVal val="#ppt_y"/>
                                          </p:val>
                                        </p:tav>
                                      </p:tavLst>
                                    </p:anim>
                                  </p:childTnLst>
                                </p:cTn>
                              </p:par>
                            </p:childTnLst>
                          </p:cTn>
                        </p:par>
                        <p:par>
                          <p:cTn id="14" fill="hold">
                            <p:stCondLst>
                              <p:cond delay="200"/>
                            </p:stCondLst>
                            <p:childTnLst>
                              <p:par>
                                <p:cTn id="15" presetID="2" presetClass="entr" presetSubtype="1" fill="hold" grpId="0" nodeType="afterEffect">
                                  <p:stCondLst>
                                    <p:cond delay="0"/>
                                  </p:stCondLst>
                                  <p:childTnLst>
                                    <p:set>
                                      <p:cBhvr>
                                        <p:cTn id="16" dur="1" fill="hold">
                                          <p:stCondLst>
                                            <p:cond delay="0"/>
                                          </p:stCondLst>
                                        </p:cTn>
                                        <p:tgtEl>
                                          <p:spTgt spid="145"/>
                                        </p:tgtEl>
                                        <p:attrNameLst>
                                          <p:attrName>style.visibility</p:attrName>
                                        </p:attrNameLst>
                                      </p:cBhvr>
                                      <p:to>
                                        <p:strVal val="visible"/>
                                      </p:to>
                                    </p:set>
                                    <p:anim calcmode="lin" valueType="num">
                                      <p:cBhvr additive="base">
                                        <p:cTn id="17" dur="100" fill="hold"/>
                                        <p:tgtEl>
                                          <p:spTgt spid="145"/>
                                        </p:tgtEl>
                                        <p:attrNameLst>
                                          <p:attrName>ppt_x</p:attrName>
                                        </p:attrNameLst>
                                      </p:cBhvr>
                                      <p:tavLst>
                                        <p:tav tm="0">
                                          <p:val>
                                            <p:strVal val="#ppt_x"/>
                                          </p:val>
                                        </p:tav>
                                        <p:tav tm="100000">
                                          <p:val>
                                            <p:strVal val="#ppt_x"/>
                                          </p:val>
                                        </p:tav>
                                      </p:tavLst>
                                    </p:anim>
                                    <p:anim calcmode="lin" valueType="num">
                                      <p:cBhvr additive="base">
                                        <p:cTn id="18" dur="100" fill="hold"/>
                                        <p:tgtEl>
                                          <p:spTgt spid="145"/>
                                        </p:tgtEl>
                                        <p:attrNameLst>
                                          <p:attrName>ppt_y</p:attrName>
                                        </p:attrNameLst>
                                      </p:cBhvr>
                                      <p:tavLst>
                                        <p:tav tm="0">
                                          <p:val>
                                            <p:strVal val="0-#ppt_h/2"/>
                                          </p:val>
                                        </p:tav>
                                        <p:tav tm="100000">
                                          <p:val>
                                            <p:strVal val="#ppt_y"/>
                                          </p:val>
                                        </p:tav>
                                      </p:tavLst>
                                    </p:anim>
                                  </p:childTnLst>
                                </p:cTn>
                              </p:par>
                            </p:childTnLst>
                          </p:cTn>
                        </p:par>
                        <p:par>
                          <p:cTn id="19" fill="hold">
                            <p:stCondLst>
                              <p:cond delay="300"/>
                            </p:stCondLst>
                            <p:childTnLst>
                              <p:par>
                                <p:cTn id="20" presetID="1" presetClass="entr" presetSubtype="0" fill="hold" grpId="0" nodeType="afterEffect">
                                  <p:stCondLst>
                                    <p:cond delay="0"/>
                                  </p:stCondLst>
                                  <p:childTnLst>
                                    <p:set>
                                      <p:cBhvr>
                                        <p:cTn id="21" dur="1" fill="hold">
                                          <p:stCondLst>
                                            <p:cond delay="99"/>
                                          </p:stCondLst>
                                        </p:cTn>
                                        <p:tgtEl>
                                          <p:spTgt spid="148"/>
                                        </p:tgtEl>
                                        <p:attrNameLst>
                                          <p:attrName>style.visibility</p:attrName>
                                        </p:attrNameLst>
                                      </p:cBhvr>
                                      <p:to>
                                        <p:strVal val="visible"/>
                                      </p:to>
                                    </p:set>
                                  </p:childTnLst>
                                </p:cTn>
                              </p:par>
                              <p:par>
                                <p:cTn id="22" presetID="22" presetClass="exit" presetSubtype="1" fill="hold" grpId="1" nodeType="withEffect">
                                  <p:stCondLst>
                                    <p:cond delay="0"/>
                                  </p:stCondLst>
                                  <p:childTnLst>
                                    <p:animEffect transition="out" filter="wipe(up)">
                                      <p:cBhvr>
                                        <p:cTn id="23" dur="100"/>
                                        <p:tgtEl>
                                          <p:spTgt spid="145"/>
                                        </p:tgtEl>
                                      </p:cBhvr>
                                    </p:animEffect>
                                    <p:set>
                                      <p:cBhvr>
                                        <p:cTn id="24" dur="1" fill="hold">
                                          <p:stCondLst>
                                            <p:cond delay="99"/>
                                          </p:stCondLst>
                                        </p:cTn>
                                        <p:tgtEl>
                                          <p:spTgt spid="145"/>
                                        </p:tgtEl>
                                        <p:attrNameLst>
                                          <p:attrName>style.visibility</p:attrName>
                                        </p:attrNameLst>
                                      </p:cBhvr>
                                      <p:to>
                                        <p:strVal val="hidden"/>
                                      </p:to>
                                    </p:set>
                                  </p:childTnLst>
                                </p:cTn>
                              </p:par>
                            </p:childTnLst>
                          </p:cTn>
                        </p:par>
                        <p:par>
                          <p:cTn id="25" fill="hold">
                            <p:stCondLst>
                              <p:cond delay="400"/>
                            </p:stCondLst>
                            <p:childTnLst>
                              <p:par>
                                <p:cTn id="26" presetID="1" presetClass="entr" presetSubtype="0" fill="hold" grpId="0" nodeType="afterEffect">
                                  <p:stCondLst>
                                    <p:cond delay="0"/>
                                  </p:stCondLst>
                                  <p:childTnLst>
                                    <p:set>
                                      <p:cBhvr>
                                        <p:cTn id="27" dur="1" fill="hold">
                                          <p:stCondLst>
                                            <p:cond delay="99"/>
                                          </p:stCondLst>
                                        </p:cTn>
                                        <p:tgtEl>
                                          <p:spTgt spid="147"/>
                                        </p:tgtEl>
                                        <p:attrNameLst>
                                          <p:attrName>style.visibility</p:attrName>
                                        </p:attrNameLst>
                                      </p:cBhvr>
                                      <p:to>
                                        <p:strVal val="visible"/>
                                      </p:to>
                                    </p:set>
                                  </p:childTnLst>
                                </p:cTn>
                              </p:par>
                            </p:childTnLst>
                          </p:cTn>
                        </p:par>
                        <p:par>
                          <p:cTn id="28" fill="hold">
                            <p:stCondLst>
                              <p:cond delay="500"/>
                            </p:stCondLst>
                            <p:childTnLst>
                              <p:par>
                                <p:cTn id="29" presetID="22" presetClass="exit" presetSubtype="1" fill="hold" grpId="1" nodeType="afterEffect">
                                  <p:stCondLst>
                                    <p:cond delay="0"/>
                                  </p:stCondLst>
                                  <p:childTnLst>
                                    <p:animEffect transition="out" filter="wipe(up)">
                                      <p:cBhvr>
                                        <p:cTn id="30" dur="100"/>
                                        <p:tgtEl>
                                          <p:spTgt spid="144"/>
                                        </p:tgtEl>
                                      </p:cBhvr>
                                    </p:animEffect>
                                    <p:set>
                                      <p:cBhvr>
                                        <p:cTn id="31" dur="1" fill="hold">
                                          <p:stCondLst>
                                            <p:cond delay="99"/>
                                          </p:stCondLst>
                                        </p:cTn>
                                        <p:tgtEl>
                                          <p:spTgt spid="144"/>
                                        </p:tgtEl>
                                        <p:attrNameLst>
                                          <p:attrName>style.visibility</p:attrName>
                                        </p:attrNameLst>
                                      </p:cBhvr>
                                      <p:to>
                                        <p:strVal val="hidden"/>
                                      </p:to>
                                    </p:set>
                                  </p:childTnLst>
                                </p:cTn>
                              </p:par>
                            </p:childTnLst>
                          </p:cTn>
                        </p:par>
                        <p:par>
                          <p:cTn id="32" fill="hold">
                            <p:stCondLst>
                              <p:cond delay="600"/>
                            </p:stCondLst>
                            <p:childTnLst>
                              <p:par>
                                <p:cTn id="33" presetID="1" presetClass="entr" presetSubtype="0" fill="hold" grpId="0" nodeType="afterEffect">
                                  <p:stCondLst>
                                    <p:cond delay="0"/>
                                  </p:stCondLst>
                                  <p:childTnLst>
                                    <p:set>
                                      <p:cBhvr>
                                        <p:cTn id="34" dur="1" fill="hold">
                                          <p:stCondLst>
                                            <p:cond delay="99"/>
                                          </p:stCondLst>
                                        </p:cTn>
                                        <p:tgtEl>
                                          <p:spTgt spid="146"/>
                                        </p:tgtEl>
                                        <p:attrNameLst>
                                          <p:attrName>style.visibility</p:attrName>
                                        </p:attrNameLst>
                                      </p:cBhvr>
                                      <p:to>
                                        <p:strVal val="visible"/>
                                      </p:to>
                                    </p:set>
                                  </p:childTnLst>
                                </p:cTn>
                              </p:par>
                            </p:childTnLst>
                          </p:cTn>
                        </p:par>
                        <p:par>
                          <p:cTn id="35" fill="hold">
                            <p:stCondLst>
                              <p:cond delay="700"/>
                            </p:stCondLst>
                            <p:childTnLst>
                              <p:par>
                                <p:cTn id="36" presetID="22" presetClass="exit" presetSubtype="1" fill="hold" grpId="1" nodeType="afterEffect">
                                  <p:stCondLst>
                                    <p:cond delay="0"/>
                                  </p:stCondLst>
                                  <p:childTnLst>
                                    <p:animEffect transition="out" filter="wipe(up)">
                                      <p:cBhvr>
                                        <p:cTn id="37" dur="100"/>
                                        <p:tgtEl>
                                          <p:spTgt spid="143"/>
                                        </p:tgtEl>
                                      </p:cBhvr>
                                    </p:animEffect>
                                    <p:set>
                                      <p:cBhvr>
                                        <p:cTn id="38" dur="1" fill="hold">
                                          <p:stCondLst>
                                            <p:cond delay="99"/>
                                          </p:stCondLst>
                                        </p:cTn>
                                        <p:tgtEl>
                                          <p:spTgt spid="143"/>
                                        </p:tgtEl>
                                        <p:attrNameLst>
                                          <p:attrName>style.visibility</p:attrName>
                                        </p:attrNameLst>
                                      </p:cBhvr>
                                      <p:to>
                                        <p:strVal val="hidden"/>
                                      </p:to>
                                    </p:set>
                                  </p:childTnLst>
                                </p:cTn>
                              </p:par>
                            </p:childTnLst>
                          </p:cTn>
                        </p:par>
                        <p:par>
                          <p:cTn id="39" fill="hold">
                            <p:stCondLst>
                              <p:cond delay="800"/>
                            </p:stCondLst>
                            <p:childTnLst>
                              <p:par>
                                <p:cTn id="40" presetID="2" presetClass="entr" presetSubtype="4"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additive="base">
                                        <p:cTn id="42" dur="100" fill="hold"/>
                                        <p:tgtEl>
                                          <p:spTgt spid="57"/>
                                        </p:tgtEl>
                                        <p:attrNameLst>
                                          <p:attrName>ppt_x</p:attrName>
                                        </p:attrNameLst>
                                      </p:cBhvr>
                                      <p:tavLst>
                                        <p:tav tm="0">
                                          <p:val>
                                            <p:strVal val="#ppt_x"/>
                                          </p:val>
                                        </p:tav>
                                        <p:tav tm="100000">
                                          <p:val>
                                            <p:strVal val="#ppt_x"/>
                                          </p:val>
                                        </p:tav>
                                      </p:tavLst>
                                    </p:anim>
                                    <p:anim calcmode="lin" valueType="num">
                                      <p:cBhvr additive="base">
                                        <p:cTn id="43" dur="100" fill="hold"/>
                                        <p:tgtEl>
                                          <p:spTgt spid="57"/>
                                        </p:tgtEl>
                                        <p:attrNameLst>
                                          <p:attrName>ppt_y</p:attrName>
                                        </p:attrNameLst>
                                      </p:cBhvr>
                                      <p:tavLst>
                                        <p:tav tm="0">
                                          <p:val>
                                            <p:strVal val="1+#ppt_h/2"/>
                                          </p:val>
                                        </p:tav>
                                        <p:tav tm="100000">
                                          <p:val>
                                            <p:strVal val="#ppt_y"/>
                                          </p:val>
                                        </p:tav>
                                      </p:tavLst>
                                    </p:anim>
                                  </p:childTnLst>
                                </p:cTn>
                              </p:par>
                            </p:childTnLst>
                          </p:cTn>
                        </p:par>
                        <p:par>
                          <p:cTn id="44" fill="hold">
                            <p:stCondLst>
                              <p:cond delay="900"/>
                            </p:stCondLst>
                            <p:childTnLst>
                              <p:par>
                                <p:cTn id="45" presetID="22" presetClass="entr" presetSubtype="8"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
                                        <p:tgtEl>
                                          <p:spTgt spid="20"/>
                                        </p:tgtEl>
                                      </p:cBhvr>
                                    </p:animEffect>
                                  </p:childTnLst>
                                </p:cTn>
                              </p:par>
                              <p:par>
                                <p:cTn id="48" presetID="22" presetClass="entr" presetSubtype="8"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100"/>
                                        <p:tgtEl>
                                          <p:spTgt spid="19"/>
                                        </p:tgtEl>
                                      </p:cBhvr>
                                    </p:animEffect>
                                  </p:childTnLst>
                                </p:cTn>
                              </p:par>
                              <p:par>
                                <p:cTn id="51" presetID="2" presetClass="entr" presetSubtype="12"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additive="base">
                                        <p:cTn id="53" dur="100" fill="hold"/>
                                        <p:tgtEl>
                                          <p:spTgt spid="26"/>
                                        </p:tgtEl>
                                        <p:attrNameLst>
                                          <p:attrName>ppt_x</p:attrName>
                                        </p:attrNameLst>
                                      </p:cBhvr>
                                      <p:tavLst>
                                        <p:tav tm="0">
                                          <p:val>
                                            <p:strVal val="0-#ppt_w/2"/>
                                          </p:val>
                                        </p:tav>
                                        <p:tav tm="100000">
                                          <p:val>
                                            <p:strVal val="#ppt_x"/>
                                          </p:val>
                                        </p:tav>
                                      </p:tavLst>
                                    </p:anim>
                                    <p:anim calcmode="lin" valueType="num">
                                      <p:cBhvr additive="base">
                                        <p:cTn id="54" dur="100" fill="hold"/>
                                        <p:tgtEl>
                                          <p:spTgt spid="26"/>
                                        </p:tgtEl>
                                        <p:attrNameLst>
                                          <p:attrName>ppt_y</p:attrName>
                                        </p:attrNameLst>
                                      </p:cBhvr>
                                      <p:tavLst>
                                        <p:tav tm="0">
                                          <p:val>
                                            <p:strVal val="1+#ppt_h/2"/>
                                          </p:val>
                                        </p:tav>
                                        <p:tav tm="100000">
                                          <p:val>
                                            <p:strVal val="#ppt_y"/>
                                          </p:val>
                                        </p:tav>
                                      </p:tavLst>
                                    </p:anim>
                                  </p:childTnLst>
                                </p:cTn>
                              </p:par>
                              <p:par>
                                <p:cTn id="55" presetID="2" presetClass="entr" presetSubtype="12"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100" fill="hold"/>
                                        <p:tgtEl>
                                          <p:spTgt spid="27"/>
                                        </p:tgtEl>
                                        <p:attrNameLst>
                                          <p:attrName>ppt_x</p:attrName>
                                        </p:attrNameLst>
                                      </p:cBhvr>
                                      <p:tavLst>
                                        <p:tav tm="0">
                                          <p:val>
                                            <p:strVal val="0-#ppt_w/2"/>
                                          </p:val>
                                        </p:tav>
                                        <p:tav tm="100000">
                                          <p:val>
                                            <p:strVal val="#ppt_x"/>
                                          </p:val>
                                        </p:tav>
                                      </p:tavLst>
                                    </p:anim>
                                    <p:anim calcmode="lin" valueType="num">
                                      <p:cBhvr additive="base">
                                        <p:cTn id="58" dur="100" fill="hold"/>
                                        <p:tgtEl>
                                          <p:spTgt spid="27"/>
                                        </p:tgtEl>
                                        <p:attrNameLst>
                                          <p:attrName>ppt_y</p:attrName>
                                        </p:attrNameLst>
                                      </p:cBhvr>
                                      <p:tavLst>
                                        <p:tav tm="0">
                                          <p:val>
                                            <p:strVal val="1+#ppt_h/2"/>
                                          </p:val>
                                        </p:tav>
                                        <p:tav tm="100000">
                                          <p:val>
                                            <p:strVal val="#ppt_y"/>
                                          </p:val>
                                        </p:tav>
                                      </p:tavLst>
                                    </p:anim>
                                  </p:childTnLst>
                                </p:cTn>
                              </p:par>
                            </p:childTnLst>
                          </p:cTn>
                        </p:par>
                        <p:par>
                          <p:cTn id="59" fill="hold">
                            <p:stCondLst>
                              <p:cond delay="1000"/>
                            </p:stCondLst>
                            <p:childTnLst>
                              <p:par>
                                <p:cTn id="60" presetID="2" presetClass="entr" presetSubtype="8" fill="hold" nodeType="afterEffect">
                                  <p:stCondLst>
                                    <p:cond delay="0"/>
                                  </p:stCondLst>
                                  <p:childTnLst>
                                    <p:set>
                                      <p:cBhvr>
                                        <p:cTn id="61" dur="1" fill="hold">
                                          <p:stCondLst>
                                            <p:cond delay="0"/>
                                          </p:stCondLst>
                                        </p:cTn>
                                        <p:tgtEl>
                                          <p:spTgt spid="7"/>
                                        </p:tgtEl>
                                        <p:attrNameLst>
                                          <p:attrName>style.visibility</p:attrName>
                                        </p:attrNameLst>
                                      </p:cBhvr>
                                      <p:to>
                                        <p:strVal val="visible"/>
                                      </p:to>
                                    </p:set>
                                    <p:anim calcmode="lin" valueType="num">
                                      <p:cBhvr additive="base">
                                        <p:cTn id="62" dur="100" fill="hold"/>
                                        <p:tgtEl>
                                          <p:spTgt spid="7"/>
                                        </p:tgtEl>
                                        <p:attrNameLst>
                                          <p:attrName>ppt_x</p:attrName>
                                        </p:attrNameLst>
                                      </p:cBhvr>
                                      <p:tavLst>
                                        <p:tav tm="0">
                                          <p:val>
                                            <p:strVal val="0-#ppt_w/2"/>
                                          </p:val>
                                        </p:tav>
                                        <p:tav tm="100000">
                                          <p:val>
                                            <p:strVal val="#ppt_x"/>
                                          </p:val>
                                        </p:tav>
                                      </p:tavLst>
                                    </p:anim>
                                    <p:anim calcmode="lin" valueType="num">
                                      <p:cBhvr additive="base">
                                        <p:cTn id="63" dur="100" fill="hold"/>
                                        <p:tgtEl>
                                          <p:spTgt spid="7"/>
                                        </p:tgtEl>
                                        <p:attrNameLst>
                                          <p:attrName>ppt_y</p:attrName>
                                        </p:attrNameLst>
                                      </p:cBhvr>
                                      <p:tavLst>
                                        <p:tav tm="0">
                                          <p:val>
                                            <p:strVal val="#ppt_y"/>
                                          </p:val>
                                        </p:tav>
                                        <p:tav tm="100000">
                                          <p:val>
                                            <p:strVal val="#ppt_y"/>
                                          </p:val>
                                        </p:tav>
                                      </p:tavLst>
                                    </p:anim>
                                  </p:childTnLst>
                                </p:cTn>
                              </p:par>
                            </p:childTnLst>
                          </p:cTn>
                        </p:par>
                        <p:par>
                          <p:cTn id="64" fill="hold">
                            <p:stCondLst>
                              <p:cond delay="1100"/>
                            </p:stCondLst>
                            <p:childTnLst>
                              <p:par>
                                <p:cTn id="65" presetID="2" presetClass="entr" presetSubtype="2" fill="hold" grpId="0" nodeType="afterEffect">
                                  <p:stCondLst>
                                    <p:cond delay="0"/>
                                  </p:stCondLst>
                                  <p:iterate type="lt">
                                    <p:tmPct val="10000"/>
                                  </p:iterate>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100" fill="hold"/>
                                        <p:tgtEl>
                                          <p:spTgt spid="17"/>
                                        </p:tgtEl>
                                        <p:attrNameLst>
                                          <p:attrName>ppt_x</p:attrName>
                                        </p:attrNameLst>
                                      </p:cBhvr>
                                      <p:tavLst>
                                        <p:tav tm="0">
                                          <p:val>
                                            <p:strVal val="1+#ppt_w/2"/>
                                          </p:val>
                                        </p:tav>
                                        <p:tav tm="100000">
                                          <p:val>
                                            <p:strVal val="#ppt_x"/>
                                          </p:val>
                                        </p:tav>
                                      </p:tavLst>
                                    </p:anim>
                                    <p:anim calcmode="lin" valueType="num">
                                      <p:cBhvr additive="base">
                                        <p:cTn id="68" dur="100" fill="hold"/>
                                        <p:tgtEl>
                                          <p:spTgt spid="17"/>
                                        </p:tgtEl>
                                        <p:attrNameLst>
                                          <p:attrName>ppt_y</p:attrName>
                                        </p:attrNameLst>
                                      </p:cBhvr>
                                      <p:tavLst>
                                        <p:tav tm="0">
                                          <p:val>
                                            <p:strVal val="#ppt_y"/>
                                          </p:val>
                                        </p:tav>
                                        <p:tav tm="100000">
                                          <p:val>
                                            <p:strVal val="#ppt_y"/>
                                          </p:val>
                                        </p:tav>
                                      </p:tavLst>
                                    </p:anim>
                                  </p:childTnLst>
                                </p:cTn>
                              </p:par>
                            </p:childTnLst>
                          </p:cTn>
                        </p:par>
                        <p:par>
                          <p:cTn id="69" fill="hold">
                            <p:stCondLst>
                              <p:cond delay="1280"/>
                            </p:stCondLst>
                            <p:childTnLst>
                              <p:par>
                                <p:cTn id="70" presetID="2" presetClass="entr" presetSubtype="2" fill="hold" grpId="0" nodeType="afterEffect">
                                  <p:stCondLst>
                                    <p:cond delay="0"/>
                                  </p:stCondLst>
                                  <p:iterate type="lt">
                                    <p:tmPct val="0"/>
                                  </p:iterate>
                                  <p:childTnLst>
                                    <p:set>
                                      <p:cBhvr>
                                        <p:cTn id="71" dur="1" fill="hold">
                                          <p:stCondLst>
                                            <p:cond delay="0"/>
                                          </p:stCondLst>
                                        </p:cTn>
                                        <p:tgtEl>
                                          <p:spTgt spid="5"/>
                                        </p:tgtEl>
                                        <p:attrNameLst>
                                          <p:attrName>style.visibility</p:attrName>
                                        </p:attrNameLst>
                                      </p:cBhvr>
                                      <p:to>
                                        <p:strVal val="visible"/>
                                      </p:to>
                                    </p:set>
                                    <p:anim calcmode="lin" valueType="num">
                                      <p:cBhvr additive="base">
                                        <p:cTn id="72" dur="100" fill="hold"/>
                                        <p:tgtEl>
                                          <p:spTgt spid="5"/>
                                        </p:tgtEl>
                                        <p:attrNameLst>
                                          <p:attrName>ppt_x</p:attrName>
                                        </p:attrNameLst>
                                      </p:cBhvr>
                                      <p:tavLst>
                                        <p:tav tm="0">
                                          <p:val>
                                            <p:strVal val="1+#ppt_w/2"/>
                                          </p:val>
                                        </p:tav>
                                        <p:tav tm="100000">
                                          <p:val>
                                            <p:strVal val="#ppt_x"/>
                                          </p:val>
                                        </p:tav>
                                      </p:tavLst>
                                    </p:anim>
                                    <p:anim calcmode="lin" valueType="num">
                                      <p:cBhvr additive="base">
                                        <p:cTn id="73" dur="100" fill="hold"/>
                                        <p:tgtEl>
                                          <p:spTgt spid="5"/>
                                        </p:tgtEl>
                                        <p:attrNameLst>
                                          <p:attrName>ppt_y</p:attrName>
                                        </p:attrNameLst>
                                      </p:cBhvr>
                                      <p:tavLst>
                                        <p:tav tm="0">
                                          <p:val>
                                            <p:strVal val="#ppt_y"/>
                                          </p:val>
                                        </p:tav>
                                        <p:tav tm="100000">
                                          <p:val>
                                            <p:strVal val="#ppt_y"/>
                                          </p:val>
                                        </p:tav>
                                      </p:tavLst>
                                    </p:anim>
                                  </p:childTnLst>
                                </p:cTn>
                              </p:par>
                              <p:par>
                                <p:cTn id="74" presetID="2" presetClass="entr" presetSubtype="12" fill="hold" nodeType="withEffect">
                                  <p:stCondLst>
                                    <p:cond delay="0"/>
                                  </p:stCondLst>
                                  <p:childTnLst>
                                    <p:set>
                                      <p:cBhvr>
                                        <p:cTn id="75" dur="1" fill="hold">
                                          <p:stCondLst>
                                            <p:cond delay="0"/>
                                          </p:stCondLst>
                                        </p:cTn>
                                        <p:tgtEl>
                                          <p:spTgt spid="30"/>
                                        </p:tgtEl>
                                        <p:attrNameLst>
                                          <p:attrName>style.visibility</p:attrName>
                                        </p:attrNameLst>
                                      </p:cBhvr>
                                      <p:to>
                                        <p:strVal val="visible"/>
                                      </p:to>
                                    </p:set>
                                    <p:anim calcmode="lin" valueType="num">
                                      <p:cBhvr additive="base">
                                        <p:cTn id="76" dur="100" fill="hold"/>
                                        <p:tgtEl>
                                          <p:spTgt spid="30"/>
                                        </p:tgtEl>
                                        <p:attrNameLst>
                                          <p:attrName>ppt_x</p:attrName>
                                        </p:attrNameLst>
                                      </p:cBhvr>
                                      <p:tavLst>
                                        <p:tav tm="0">
                                          <p:val>
                                            <p:strVal val="0-#ppt_w/2"/>
                                          </p:val>
                                        </p:tav>
                                        <p:tav tm="100000">
                                          <p:val>
                                            <p:strVal val="#ppt_x"/>
                                          </p:val>
                                        </p:tav>
                                      </p:tavLst>
                                    </p:anim>
                                    <p:anim calcmode="lin" valueType="num">
                                      <p:cBhvr additive="base">
                                        <p:cTn id="77" dur="100" fill="hold"/>
                                        <p:tgtEl>
                                          <p:spTgt spid="30"/>
                                        </p:tgtEl>
                                        <p:attrNameLst>
                                          <p:attrName>ppt_y</p:attrName>
                                        </p:attrNameLst>
                                      </p:cBhvr>
                                      <p:tavLst>
                                        <p:tav tm="0">
                                          <p:val>
                                            <p:strVal val="1+#ppt_h/2"/>
                                          </p:val>
                                        </p:tav>
                                        <p:tav tm="100000">
                                          <p:val>
                                            <p:strVal val="#ppt_y"/>
                                          </p:val>
                                        </p:tav>
                                      </p:tavLst>
                                    </p:anim>
                                  </p:childTnLst>
                                </p:cTn>
                              </p:par>
                            </p:childTnLst>
                          </p:cTn>
                        </p:par>
                        <p:par>
                          <p:cTn id="78" fill="hold">
                            <p:stCondLst>
                              <p:cond delay="1380"/>
                            </p:stCondLst>
                            <p:childTnLst>
                              <p:par>
                                <p:cTn id="79" presetID="22" presetClass="entr" presetSubtype="1" fill="hold" nodeType="afterEffect">
                                  <p:stCondLst>
                                    <p:cond delay="0"/>
                                  </p:stCondLst>
                                  <p:childTnLst>
                                    <p:set>
                                      <p:cBhvr>
                                        <p:cTn id="80" dur="1" fill="hold">
                                          <p:stCondLst>
                                            <p:cond delay="0"/>
                                          </p:stCondLst>
                                        </p:cTn>
                                        <p:tgtEl>
                                          <p:spTgt spid="9"/>
                                        </p:tgtEl>
                                        <p:attrNameLst>
                                          <p:attrName>style.visibility</p:attrName>
                                        </p:attrNameLst>
                                      </p:cBhvr>
                                      <p:to>
                                        <p:strVal val="visible"/>
                                      </p:to>
                                    </p:set>
                                    <p:animEffect transition="in" filter="wipe(up)">
                                      <p:cBhvr>
                                        <p:cTn id="81" dur="100"/>
                                        <p:tgtEl>
                                          <p:spTgt spid="9"/>
                                        </p:tgtEl>
                                      </p:cBhvr>
                                    </p:animEffect>
                                  </p:childTnLst>
                                </p:cTn>
                              </p:par>
                            </p:childTnLst>
                          </p:cTn>
                        </p:par>
                        <p:par>
                          <p:cTn id="82" fill="hold">
                            <p:stCondLst>
                              <p:cond delay="1480"/>
                            </p:stCondLst>
                            <p:childTnLst>
                              <p:par>
                                <p:cTn id="83" presetID="26" presetClass="emph" presetSubtype="0" repeatCount="indefinite" fill="hold" nodeType="afterEffect">
                                  <p:stCondLst>
                                    <p:cond delay="72"/>
                                  </p:stCondLst>
                                  <p:childTnLst>
                                    <p:animEffect transition="out" filter="fade">
                                      <p:cBhvr>
                                        <p:cTn id="84" dur="750" tmFilter="0, 0; .2, .5; .8, .5; 1, 0"/>
                                        <p:tgtEl>
                                          <p:spTgt spid="9"/>
                                        </p:tgtEl>
                                      </p:cBhvr>
                                    </p:animEffect>
                                    <p:animScale>
                                      <p:cBhvr>
                                        <p:cTn id="85" dur="375"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3" grpId="0" animBg="1"/>
      <p:bldP spid="143" grpId="1" animBg="1"/>
      <p:bldP spid="145" grpId="0" animBg="1"/>
      <p:bldP spid="145" grpId="1" animBg="1"/>
      <p:bldP spid="146" grpId="0" animBg="1"/>
      <p:bldP spid="147" grpId="0" animBg="1"/>
      <p:bldP spid="148" grpId="0" animBg="1"/>
      <p:bldP spid="17"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5"/>
          <a:srcRect t="2054" b="3954"/>
          <a:stretch>
            <a:fillRect/>
          </a:stretch>
        </p:blipFill>
        <p:spPr>
          <a:xfrm>
            <a:off x="0" y="-1"/>
            <a:ext cx="12192000" cy="6858001"/>
          </a:xfrm>
          <a:prstGeom prst="rect">
            <a:avLst/>
          </a:prstGeom>
        </p:spPr>
      </p:pic>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 name="右箭头 28"/>
          <p:cNvSpPr/>
          <p:nvPr/>
        </p:nvSpPr>
        <p:spPr>
          <a:xfrm>
            <a:off x="457200" y="311725"/>
            <a:ext cx="344488" cy="396875"/>
          </a:xfrm>
          <a:prstGeom prst="rightArrow">
            <a:avLst>
              <a:gd name="adj1" fmla="val 50000"/>
              <a:gd name="adj2" fmla="val 10000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200">
              <a:solidFill>
                <a:srgbClr val="FF0000"/>
              </a:solidFill>
            </a:endParaRPr>
          </a:p>
        </p:txBody>
      </p:sp>
      <p:sp>
        <p:nvSpPr>
          <p:cNvPr id="30" name="文本框 29"/>
          <p:cNvSpPr txBox="1">
            <a:spLocks noChangeArrowheads="1"/>
          </p:cNvSpPr>
          <p:nvPr/>
        </p:nvSpPr>
        <p:spPr bwMode="auto">
          <a:xfrm>
            <a:off x="801687" y="228600"/>
            <a:ext cx="48797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zh-CN" sz="32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病理图像分析的概念</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079874" y="-1588"/>
            <a:ext cx="4008437" cy="15398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1587"/>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MH_Text_1"/>
          <p:cNvSpPr txBox="1"/>
          <p:nvPr>
            <p:custDataLst>
              <p:tags r:id="rId1"/>
            </p:custDataLst>
          </p:nvPr>
        </p:nvSpPr>
        <p:spPr>
          <a:xfrm>
            <a:off x="1342663" y="1675316"/>
            <a:ext cx="9508218" cy="4954084"/>
          </a:xfrm>
          <a:prstGeom prst="rect">
            <a:avLst/>
          </a:prstGeom>
          <a:noFill/>
        </p:spPr>
        <p:txBody>
          <a:bodyPr wrap="square" lIns="135000" tIns="35100" rIns="27000" rtlCol="0" anchor="t" anchorCtr="0">
            <a:noAutofit/>
          </a:bodyPr>
          <a:lstStyle/>
          <a:p>
            <a:pPr algn="just">
              <a:lnSpc>
                <a:spcPct val="150000"/>
              </a:lnSpc>
            </a:pPr>
            <a:r>
              <a:rPr lang="zh-CN" altLang="zh-CN" sz="2000" dirty="0">
                <a:solidFill>
                  <a:srgbClr val="222222"/>
                </a:solidFill>
              </a:rPr>
              <a:t>病理图像分析</a:t>
            </a:r>
            <a:r>
              <a:rPr lang="zh-CN" altLang="en-US" sz="2000" dirty="0">
                <a:solidFill>
                  <a:srgbClr val="222222"/>
                </a:solidFill>
              </a:rPr>
              <a:t>：</a:t>
            </a:r>
            <a:r>
              <a:rPr lang="zh-CN" altLang="en-US" sz="2000" b="0" i="0" dirty="0">
                <a:solidFill>
                  <a:srgbClr val="222222"/>
                </a:solidFill>
                <a:effectLst/>
                <a:latin typeface="Arial" panose="020B0604020202020204" pitchFamily="34" charset="0"/>
              </a:rPr>
              <a:t>传统上是指由病理学家用显微镜观察载玻片上的染色标本以定位、检查和分类许多疾病；现如今人们通过病理学数字化实现了病理学图像高水平信息的可视化，带来了应用图像分析技术的可能性。</a:t>
            </a:r>
            <a:endParaRPr lang="en-US" altLang="zh-CN" sz="2000" b="0" i="0" dirty="0">
              <a:solidFill>
                <a:srgbClr val="222222"/>
              </a:solidFill>
              <a:effectLst/>
              <a:latin typeface="Arial" panose="020B0604020202020204" pitchFamily="34" charset="0"/>
            </a:endParaRPr>
          </a:p>
          <a:p>
            <a:pPr algn="just">
              <a:lnSpc>
                <a:spcPct val="150000"/>
              </a:lnSpc>
            </a:pPr>
            <a:endParaRPr lang="en-US" altLang="zh-CN" sz="1200" dirty="0">
              <a:solidFill>
                <a:srgbClr val="222222"/>
              </a:solidFill>
            </a:endParaRPr>
          </a:p>
          <a:p>
            <a:pPr algn="just">
              <a:lnSpc>
                <a:spcPct val="150000"/>
              </a:lnSpc>
            </a:pPr>
            <a:r>
              <a:rPr lang="zh-CN" altLang="en-US" sz="2000" dirty="0">
                <a:solidFill>
                  <a:srgbClr val="222222"/>
                </a:solidFill>
              </a:rPr>
              <a:t>特点：</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病理图像分析是辅助疾病诊断的一个重要的相关研究领域。组织病理学图像被广泛认为是人类癌症诊断和预后的</a:t>
            </a:r>
            <a:r>
              <a:rPr lang="zh-CN" altLang="en-US" sz="1800" b="1" u="sng" kern="100" dirty="0">
                <a:effectLst/>
                <a:latin typeface="宋体" panose="02010600030101010101" pitchFamily="2" charset="-122"/>
                <a:ea typeface="宋体" panose="02010600030101010101" pitchFamily="2" charset="-122"/>
                <a:cs typeface="Times New Roman" panose="02020603050405020304" pitchFamily="18" charset="0"/>
              </a:rPr>
              <a:t>金标准</a:t>
            </a:r>
            <a:r>
              <a:rPr lang="zh-CN" altLang="en-US" sz="1800" kern="100" dirty="0">
                <a:effectLst/>
                <a:latin typeface="宋体" panose="02010600030101010101" pitchFamily="2" charset="-122"/>
                <a:ea typeface="宋体" panose="02010600030101010101" pitchFamily="2" charset="-122"/>
                <a:cs typeface="Times New Roman" panose="02020603050405020304" pitchFamily="18" charset="0"/>
              </a:rPr>
              <a:t>。（预后：对创伤或疾病可能造成的后果的预测）</a:t>
            </a: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just">
              <a:lnSpc>
                <a:spcPct val="150000"/>
              </a:lnSpc>
            </a:pPr>
            <a:endParaRPr lang="en-US" altLang="zh-CN" sz="2000" dirty="0">
              <a:solidFill>
                <a:srgbClr val="222222"/>
              </a:solidFill>
            </a:endParaRPr>
          </a:p>
        </p:txBody>
      </p:sp>
      <p:sp>
        <p:nvSpPr>
          <p:cNvPr id="2" name="矩形 1">
            <a:extLst>
              <a:ext uri="{FF2B5EF4-FFF2-40B4-BE49-F238E27FC236}">
                <a16:creationId xmlns:a16="http://schemas.microsoft.com/office/drawing/2014/main" id="{2473DFD7-9C7B-184F-6863-ABE6A779C2DA}"/>
              </a:ext>
            </a:extLst>
          </p:cNvPr>
          <p:cNvSpPr/>
          <p:nvPr/>
        </p:nvSpPr>
        <p:spPr>
          <a:xfrm>
            <a:off x="814607" y="1005331"/>
            <a:ext cx="10036273" cy="478029"/>
          </a:xfrm>
          <a:prstGeom prst="rect">
            <a:avLst/>
          </a:prstGeom>
        </p:spPr>
        <p:txBody>
          <a:bodyPr wrap="square" lIns="0" tIns="0" rIns="0" bIns="0" anchor="t">
            <a:noAutofit/>
          </a:bodyPr>
          <a:lstStyle/>
          <a:p>
            <a:pPr algn="just">
              <a:lnSpc>
                <a:spcPct val="120000"/>
              </a:lnSpc>
            </a:pPr>
            <a:r>
              <a:rPr lang="zh-CN" altLang="en-US" sz="2400" b="1" dirty="0">
                <a:solidFill>
                  <a:schemeClr val="tx1">
                    <a:lumMod val="65000"/>
                    <a:lumOff val="35000"/>
                  </a:schemeClr>
                </a:solidFill>
              </a:rPr>
              <a:t>什么是</a:t>
            </a:r>
            <a:r>
              <a:rPr lang="zh-CN" altLang="zh-CN" sz="2400" b="1" dirty="0">
                <a:solidFill>
                  <a:schemeClr val="tx1">
                    <a:lumMod val="65000"/>
                    <a:lumOff val="35000"/>
                  </a:schemeClr>
                </a:solidFill>
              </a:rPr>
              <a:t>病理图像分析</a:t>
            </a:r>
            <a:r>
              <a:rPr lang="zh-CN" altLang="en-US" sz="2400" b="1" dirty="0">
                <a:solidFill>
                  <a:schemeClr val="tx1">
                    <a:lumMod val="65000"/>
                    <a:lumOff val="35000"/>
                  </a:schemeClr>
                </a:solidFill>
              </a:rPr>
              <a:t>？</a:t>
            </a:r>
          </a:p>
        </p:txBody>
      </p:sp>
      <p:pic>
        <p:nvPicPr>
          <p:cNvPr id="4" name="图片 3">
            <a:extLst>
              <a:ext uri="{FF2B5EF4-FFF2-40B4-BE49-F238E27FC236}">
                <a16:creationId xmlns:a16="http://schemas.microsoft.com/office/drawing/2014/main" id="{F6F2CE0C-A255-C4A2-6A5D-42C12D17E85B}"/>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75002" y="4676264"/>
            <a:ext cx="3224789" cy="1845860"/>
          </a:xfrm>
          <a:prstGeom prst="rect">
            <a:avLst/>
          </a:prstGeom>
        </p:spPr>
      </p:pic>
      <p:sp>
        <p:nvSpPr>
          <p:cNvPr id="5" name="MH_Text_1">
            <a:extLst>
              <a:ext uri="{FF2B5EF4-FFF2-40B4-BE49-F238E27FC236}">
                <a16:creationId xmlns:a16="http://schemas.microsoft.com/office/drawing/2014/main" id="{D20FA247-A7B6-1507-3E7F-6056E23709AE}"/>
              </a:ext>
            </a:extLst>
          </p:cNvPr>
          <p:cNvSpPr txBox="1"/>
          <p:nvPr>
            <p:custDataLst>
              <p:tags r:id="rId2"/>
            </p:custDataLst>
          </p:nvPr>
        </p:nvSpPr>
        <p:spPr>
          <a:xfrm>
            <a:off x="5676748" y="4831181"/>
            <a:ext cx="4461820" cy="1536026"/>
          </a:xfrm>
          <a:prstGeom prst="rect">
            <a:avLst/>
          </a:prstGeom>
          <a:noFill/>
        </p:spPr>
        <p:txBody>
          <a:bodyPr wrap="square" lIns="135000" tIns="35100" rIns="27000" rtlCol="0" anchor="t" anchorCtr="0">
            <a:noAutofit/>
          </a:bodyPr>
          <a:lstStyle/>
          <a:p>
            <a:pPr algn="just">
              <a:lnSpc>
                <a:spcPct val="150000"/>
              </a:lnSpc>
            </a:pPr>
            <a:r>
              <a:rPr lang="en-US" altLang="zh-CN" sz="1600" b="1" dirty="0">
                <a:solidFill>
                  <a:schemeClr val="tx1">
                    <a:lumMod val="75000"/>
                    <a:lumOff val="25000"/>
                  </a:schemeClr>
                </a:solidFill>
                <a:cs typeface="+mn-ea"/>
              </a:rPr>
              <a:t>Figure 1</a:t>
            </a:r>
            <a:r>
              <a:rPr lang="en-US" altLang="zh-CN" sz="1600" dirty="0">
                <a:solidFill>
                  <a:schemeClr val="tx1">
                    <a:lumMod val="75000"/>
                    <a:lumOff val="25000"/>
                  </a:schemeClr>
                </a:solidFill>
                <a:cs typeface="+mn-ea"/>
              </a:rPr>
              <a:t>. </a:t>
            </a:r>
            <a:r>
              <a:rPr lang="zh-CN" altLang="en-US" sz="1600" b="0" i="0" dirty="0">
                <a:solidFill>
                  <a:srgbClr val="222222"/>
                </a:solidFill>
                <a:effectLst/>
                <a:latin typeface="Arial" panose="020B0604020202020204" pitchFamily="34" charset="0"/>
              </a:rPr>
              <a:t>一些</a:t>
            </a:r>
            <a:r>
              <a:rPr lang="zh-CN" altLang="en-US" sz="1600" kern="100" dirty="0">
                <a:effectLst/>
                <a:latin typeface="宋体" panose="02010600030101010101" pitchFamily="2" charset="-122"/>
                <a:ea typeface="宋体" panose="02010600030101010101" pitchFamily="2" charset="-122"/>
                <a:cs typeface="Times New Roman" panose="02020603050405020304" pitchFamily="18" charset="0"/>
              </a:rPr>
              <a:t>病理</a:t>
            </a:r>
            <a:r>
              <a:rPr lang="zh-CN" altLang="en-US" sz="1600" b="0" i="0" dirty="0">
                <a:solidFill>
                  <a:srgbClr val="222222"/>
                </a:solidFill>
                <a:effectLst/>
                <a:latin typeface="Arial" panose="020B0604020202020204" pitchFamily="34" charset="0"/>
              </a:rPr>
              <a:t>图像类型：（</a:t>
            </a:r>
            <a:r>
              <a:rPr lang="en-US" altLang="zh-CN" sz="1600" b="1" i="0" dirty="0">
                <a:solidFill>
                  <a:srgbClr val="222222"/>
                </a:solidFill>
                <a:effectLst/>
                <a:latin typeface="Arial" panose="020B0604020202020204" pitchFamily="34" charset="0"/>
              </a:rPr>
              <a:t>a</a:t>
            </a:r>
            <a:r>
              <a:rPr lang="zh-CN" altLang="en-US" sz="1600" b="0" i="0" dirty="0">
                <a:solidFill>
                  <a:srgbClr val="222222"/>
                </a:solidFill>
                <a:effectLst/>
                <a:latin typeface="Arial" panose="020B0604020202020204" pitchFamily="34" charset="0"/>
              </a:rPr>
              <a:t>） 大脑左侧的核磁共振扫描</a:t>
            </a:r>
            <a:r>
              <a:rPr lang="en-US" altLang="zh-CN" sz="1600" b="0" i="0" dirty="0">
                <a:solidFill>
                  <a:srgbClr val="222222"/>
                </a:solidFill>
                <a:effectLst/>
                <a:latin typeface="Arial" panose="020B0604020202020204" pitchFamily="34" charset="0"/>
              </a:rPr>
              <a:t>;</a:t>
            </a:r>
            <a:r>
              <a:rPr lang="zh-CN" altLang="en-US" sz="1600" b="0" i="0" dirty="0">
                <a:solidFill>
                  <a:srgbClr val="222222"/>
                </a:solidFill>
                <a:effectLst/>
                <a:latin typeface="Arial" panose="020B0604020202020204" pitchFamily="34" charset="0"/>
              </a:rPr>
              <a:t>（</a:t>
            </a:r>
            <a:r>
              <a:rPr lang="en-US" altLang="zh-CN" sz="1600" b="1" i="0" dirty="0">
                <a:solidFill>
                  <a:srgbClr val="222222"/>
                </a:solidFill>
                <a:effectLst/>
                <a:latin typeface="Arial" panose="020B0604020202020204" pitchFamily="34" charset="0"/>
              </a:rPr>
              <a:t>b</a:t>
            </a:r>
            <a:r>
              <a:rPr lang="zh-CN" altLang="en-US" sz="1600" b="0" i="0" dirty="0">
                <a:solidFill>
                  <a:srgbClr val="222222"/>
                </a:solidFill>
                <a:effectLst/>
                <a:latin typeface="Arial" panose="020B0604020202020204" pitchFamily="34" charset="0"/>
              </a:rPr>
              <a:t>） 脑部轴向</a:t>
            </a:r>
            <a:r>
              <a:rPr lang="en-US" altLang="zh-CN" sz="1600" b="0" i="0" dirty="0">
                <a:solidFill>
                  <a:srgbClr val="222222"/>
                </a:solidFill>
                <a:effectLst/>
                <a:latin typeface="Arial" panose="020B0604020202020204" pitchFamily="34" charset="0"/>
              </a:rPr>
              <a:t>CT</a:t>
            </a:r>
            <a:r>
              <a:rPr lang="zh-CN" altLang="en-US" sz="1600" b="0" i="0" dirty="0">
                <a:solidFill>
                  <a:srgbClr val="222222"/>
                </a:solidFill>
                <a:effectLst/>
                <a:latin typeface="Arial" panose="020B0604020202020204" pitchFamily="34" charset="0"/>
              </a:rPr>
              <a:t>扫描</a:t>
            </a:r>
            <a:r>
              <a:rPr lang="en-US" altLang="zh-CN" sz="1600" b="0" i="0" dirty="0">
                <a:solidFill>
                  <a:srgbClr val="222222"/>
                </a:solidFill>
                <a:effectLst/>
                <a:latin typeface="Arial" panose="020B0604020202020204" pitchFamily="34" charset="0"/>
              </a:rPr>
              <a:t>;</a:t>
            </a:r>
            <a:r>
              <a:rPr lang="zh-CN" altLang="en-US" sz="1600" b="0" i="0" dirty="0">
                <a:solidFill>
                  <a:srgbClr val="222222"/>
                </a:solidFill>
                <a:effectLst/>
                <a:latin typeface="Arial" panose="020B0604020202020204" pitchFamily="34" charset="0"/>
              </a:rPr>
              <a:t>（</a:t>
            </a:r>
            <a:r>
              <a:rPr lang="en-US" altLang="zh-CN" sz="1600" b="1" i="0" dirty="0">
                <a:solidFill>
                  <a:srgbClr val="222222"/>
                </a:solidFill>
                <a:effectLst/>
                <a:latin typeface="Arial" panose="020B0604020202020204" pitchFamily="34" charset="0"/>
              </a:rPr>
              <a:t>c</a:t>
            </a:r>
            <a:r>
              <a:rPr lang="zh-CN" altLang="en-US" sz="1600" b="0" i="0" dirty="0">
                <a:solidFill>
                  <a:srgbClr val="222222"/>
                </a:solidFill>
                <a:effectLst/>
                <a:latin typeface="Arial" panose="020B0604020202020204" pitchFamily="34" charset="0"/>
              </a:rPr>
              <a:t>） 肺轴向</a:t>
            </a:r>
            <a:r>
              <a:rPr lang="en-US" altLang="zh-CN" sz="1600" b="0" i="0" dirty="0">
                <a:solidFill>
                  <a:srgbClr val="222222"/>
                </a:solidFill>
                <a:effectLst/>
                <a:latin typeface="Arial" panose="020B0604020202020204" pitchFamily="34" charset="0"/>
              </a:rPr>
              <a:t>CT</a:t>
            </a:r>
            <a:r>
              <a:rPr lang="zh-CN" altLang="en-US" sz="1600" b="0" i="0" dirty="0">
                <a:solidFill>
                  <a:srgbClr val="222222"/>
                </a:solidFill>
                <a:effectLst/>
                <a:latin typeface="Arial" panose="020B0604020202020204" pitchFamily="34" charset="0"/>
              </a:rPr>
              <a:t>扫描</a:t>
            </a:r>
            <a:r>
              <a:rPr lang="en-US" altLang="zh-CN" sz="1600" b="0" i="0" dirty="0">
                <a:solidFill>
                  <a:srgbClr val="222222"/>
                </a:solidFill>
                <a:effectLst/>
                <a:latin typeface="Arial" panose="020B0604020202020204" pitchFamily="34" charset="0"/>
              </a:rPr>
              <a:t>;</a:t>
            </a:r>
            <a:r>
              <a:rPr lang="zh-CN" altLang="en-US" sz="1600" b="0" i="0" dirty="0">
                <a:solidFill>
                  <a:srgbClr val="222222"/>
                </a:solidFill>
                <a:effectLst/>
                <a:latin typeface="Arial" panose="020B0604020202020204" pitchFamily="34" charset="0"/>
              </a:rPr>
              <a:t>（</a:t>
            </a:r>
            <a:r>
              <a:rPr lang="en-US" altLang="zh-CN" sz="1600" b="1" i="0" dirty="0">
                <a:solidFill>
                  <a:srgbClr val="222222"/>
                </a:solidFill>
                <a:effectLst/>
                <a:latin typeface="Arial" panose="020B0604020202020204" pitchFamily="34" charset="0"/>
              </a:rPr>
              <a:t>d</a:t>
            </a:r>
            <a:r>
              <a:rPr lang="zh-CN" altLang="en-US" sz="1600" b="0" i="0" dirty="0">
                <a:solidFill>
                  <a:srgbClr val="222222"/>
                </a:solidFill>
                <a:effectLst/>
                <a:latin typeface="Arial" panose="020B0604020202020204" pitchFamily="34" charset="0"/>
              </a:rPr>
              <a:t>） 胸部</a:t>
            </a:r>
            <a:r>
              <a:rPr lang="en-US" altLang="zh-CN" sz="1600" b="0" i="0" dirty="0">
                <a:solidFill>
                  <a:srgbClr val="222222"/>
                </a:solidFill>
                <a:effectLst/>
                <a:latin typeface="Arial" panose="020B0604020202020204" pitchFamily="34" charset="0"/>
              </a:rPr>
              <a:t>X</a:t>
            </a:r>
            <a:r>
              <a:rPr lang="zh-CN" altLang="en-US" sz="1600" b="0" i="0" dirty="0">
                <a:solidFill>
                  <a:srgbClr val="222222"/>
                </a:solidFill>
                <a:effectLst/>
                <a:latin typeface="Arial" panose="020B0604020202020204" pitchFamily="34" charset="0"/>
              </a:rPr>
              <a:t>光检查</a:t>
            </a:r>
            <a:r>
              <a:rPr lang="en-US" altLang="zh-CN" sz="1600" b="0" i="0" dirty="0">
                <a:solidFill>
                  <a:srgbClr val="222222"/>
                </a:solidFill>
                <a:effectLst/>
                <a:latin typeface="Arial" panose="020B0604020202020204" pitchFamily="34" charset="0"/>
              </a:rPr>
              <a:t>;</a:t>
            </a:r>
            <a:r>
              <a:rPr lang="zh-CN" altLang="en-US" sz="1600" b="0" i="0" dirty="0">
                <a:solidFill>
                  <a:srgbClr val="222222"/>
                </a:solidFill>
                <a:effectLst/>
                <a:latin typeface="Arial" panose="020B0604020202020204" pitchFamily="34" charset="0"/>
              </a:rPr>
              <a:t>（</a:t>
            </a:r>
            <a:r>
              <a:rPr lang="en-US" altLang="zh-CN" sz="1600" b="1" i="0" dirty="0">
                <a:solidFill>
                  <a:srgbClr val="222222"/>
                </a:solidFill>
                <a:effectLst/>
                <a:latin typeface="Arial" panose="020B0604020202020204" pitchFamily="34" charset="0"/>
              </a:rPr>
              <a:t>e</a:t>
            </a:r>
            <a:r>
              <a:rPr lang="zh-CN" altLang="en-US" sz="1600" b="0" i="0" dirty="0">
                <a:solidFill>
                  <a:srgbClr val="222222"/>
                </a:solidFill>
                <a:effectLst/>
                <a:latin typeface="Arial" panose="020B0604020202020204" pitchFamily="34" charset="0"/>
              </a:rPr>
              <a:t>） 高级别胶质瘤的组织学载玻片。</a:t>
            </a:r>
            <a:endParaRPr lang="en-US" altLang="zh-CN" sz="1600" dirty="0">
              <a:solidFill>
                <a:srgbClr val="222222"/>
              </a:solidFill>
            </a:endParaRPr>
          </a:p>
        </p:txBody>
      </p:sp>
    </p:spTree>
    <p:extLst>
      <p:ext uri="{BB962C8B-B14F-4D97-AF65-F5344CB8AC3E}">
        <p14:creationId xmlns:p14="http://schemas.microsoft.com/office/powerpoint/2010/main" val="1694744221"/>
      </p:ext>
    </p:extLst>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 fill="hold"/>
                                        <p:tgtEl>
                                          <p:spTgt spid="29"/>
                                        </p:tgtEl>
                                        <p:attrNameLst>
                                          <p:attrName>ppt_x</p:attrName>
                                        </p:attrNameLst>
                                      </p:cBhvr>
                                      <p:tavLst>
                                        <p:tav tm="0">
                                          <p:val>
                                            <p:strVal val="0-#ppt_w/2"/>
                                          </p:val>
                                        </p:tav>
                                        <p:tav tm="100000">
                                          <p:val>
                                            <p:strVal val="#ppt_x"/>
                                          </p:val>
                                        </p:tav>
                                      </p:tavLst>
                                    </p:anim>
                                    <p:anim calcmode="lin" valueType="num">
                                      <p:cBhvr additive="base">
                                        <p:cTn id="8" dur="1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100"/>
                            </p:stCondLst>
                            <p:childTnLst>
                              <p:par>
                                <p:cTn id="10" presetID="22" presetClass="entr" presetSubtype="8" fill="hold" grpId="1"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100"/>
                                        <p:tgtEl>
                                          <p:spTgt spid="30"/>
                                        </p:tgtEl>
                                      </p:cBhvr>
                                    </p:animEffect>
                                  </p:childTnLst>
                                </p:cTn>
                              </p:par>
                            </p:childTnLst>
                          </p:cTn>
                        </p:par>
                        <p:par>
                          <p:cTn id="13" fill="hold">
                            <p:stCondLst>
                              <p:cond delay="200"/>
                            </p:stCondLst>
                            <p:childTnLst>
                              <p:par>
                                <p:cTn id="14" presetID="26" presetClass="emph" presetSubtype="0" fill="hold" grpId="0" nodeType="afterEffect">
                                  <p:stCondLst>
                                    <p:cond delay="0"/>
                                  </p:stCondLst>
                                  <p:childTnLst>
                                    <p:animEffect transition="out" filter="fade">
                                      <p:cBhvr>
                                        <p:cTn id="15" dur="100" tmFilter="0, 0; .2, .5; .8, .5; 1, 0"/>
                                        <p:tgtEl>
                                          <p:spTgt spid="30"/>
                                        </p:tgtEl>
                                      </p:cBhvr>
                                    </p:animEffect>
                                    <p:animScale>
                                      <p:cBhvr>
                                        <p:cTn id="16" dur="50" autoRev="1" fill="hold"/>
                                        <p:tgtEl>
                                          <p:spTgt spid="30"/>
                                        </p:tgtEl>
                                      </p:cBhvr>
                                      <p:by x="105000" y="105000"/>
                                    </p:animScale>
                                  </p:childTnLst>
                                </p:cTn>
                              </p:par>
                            </p:childTnLst>
                          </p:cTn>
                        </p:par>
                        <p:par>
                          <p:cTn id="17" fill="hold">
                            <p:stCondLst>
                              <p:cond delay="300"/>
                            </p:stCondLst>
                            <p:childTnLst>
                              <p:par>
                                <p:cTn id="18" presetID="41" presetClass="entr" presetSubtype="0" fill="hold" grpId="0" nodeType="afterEffect">
                                  <p:stCondLst>
                                    <p:cond delay="0"/>
                                  </p:stCondLst>
                                  <p:iterate type="lt">
                                    <p:tmPct val="4167"/>
                                  </p:iterate>
                                  <p:childTnLst>
                                    <p:set>
                                      <p:cBhvr>
                                        <p:cTn id="19" dur="1" fill="hold">
                                          <p:stCondLst>
                                            <p:cond delay="0"/>
                                          </p:stCondLst>
                                        </p:cTn>
                                        <p:tgtEl>
                                          <p:spTgt spid="2"/>
                                        </p:tgtEl>
                                        <p:attrNameLst>
                                          <p:attrName>style.visibility</p:attrName>
                                        </p:attrNameLst>
                                      </p:cBhvr>
                                      <p:to>
                                        <p:strVal val="visible"/>
                                      </p:to>
                                    </p:set>
                                    <p:anim calcmode="lin" valueType="num">
                                      <p:cBhvr>
                                        <p:cTn id="20" dur="1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1" dur="100" fill="hold"/>
                                        <p:tgtEl>
                                          <p:spTgt spid="2"/>
                                        </p:tgtEl>
                                        <p:attrNameLst>
                                          <p:attrName>ppt_y</p:attrName>
                                        </p:attrNameLst>
                                      </p:cBhvr>
                                      <p:tavLst>
                                        <p:tav tm="0">
                                          <p:val>
                                            <p:strVal val="#ppt_y"/>
                                          </p:val>
                                        </p:tav>
                                        <p:tav tm="100000">
                                          <p:val>
                                            <p:strVal val="#ppt_y"/>
                                          </p:val>
                                        </p:tav>
                                      </p:tavLst>
                                    </p:anim>
                                    <p:anim calcmode="lin" valueType="num">
                                      <p:cBhvr>
                                        <p:cTn id="22" dur="1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3" dur="1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0" grpId="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4040189" y="-6350"/>
            <a:ext cx="4098924" cy="68706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3" name="矩形 142"/>
          <p:cNvSpPr/>
          <p:nvPr/>
        </p:nvSpPr>
        <p:spPr>
          <a:xfrm>
            <a:off x="-7939" y="0"/>
            <a:ext cx="4052889"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5" name="矩形 144"/>
          <p:cNvSpPr/>
          <p:nvPr/>
        </p:nvSpPr>
        <p:spPr>
          <a:xfrm>
            <a:off x="8139113" y="0"/>
            <a:ext cx="409257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6" name="矩形 145"/>
          <p:cNvSpPr/>
          <p:nvPr/>
        </p:nvSpPr>
        <p:spPr>
          <a:xfrm>
            <a:off x="4763" y="1"/>
            <a:ext cx="4040188"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7" name="矩形 146"/>
          <p:cNvSpPr/>
          <p:nvPr/>
        </p:nvSpPr>
        <p:spPr>
          <a:xfrm>
            <a:off x="4040188" y="-6349"/>
            <a:ext cx="4111625" cy="1611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8" name="矩形 147"/>
          <p:cNvSpPr/>
          <p:nvPr/>
        </p:nvSpPr>
        <p:spPr>
          <a:xfrm>
            <a:off x="8143875" y="1"/>
            <a:ext cx="4048125" cy="1548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7" name="图片 56"/>
          <p:cNvPicPr>
            <a:picLocks noChangeAspect="1"/>
          </p:cNvPicPr>
          <p:nvPr/>
        </p:nvPicPr>
        <p:blipFill rotWithShape="1">
          <a:blip r:embed="rId4"/>
          <a:srcRect t="2054" b="3954"/>
          <a:stretch>
            <a:fillRect/>
          </a:stretch>
        </p:blipFill>
        <p:spPr>
          <a:xfrm>
            <a:off x="-12700" y="154801"/>
            <a:ext cx="12244388" cy="6547625"/>
          </a:xfrm>
          <a:prstGeom prst="rect">
            <a:avLst/>
          </a:prstGeom>
        </p:spPr>
      </p:pic>
      <p:sp>
        <p:nvSpPr>
          <p:cNvPr id="64" name="矩形 63"/>
          <p:cNvSpPr/>
          <p:nvPr/>
        </p:nvSpPr>
        <p:spPr>
          <a:xfrm>
            <a:off x="-12701" y="6702425"/>
            <a:ext cx="4057333" cy="154793"/>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5" name="矩形 64"/>
          <p:cNvSpPr/>
          <p:nvPr/>
        </p:nvSpPr>
        <p:spPr>
          <a:xfrm>
            <a:off x="4044950" y="6702425"/>
            <a:ext cx="4098925" cy="16827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6" name="矩形 65"/>
          <p:cNvSpPr/>
          <p:nvPr/>
        </p:nvSpPr>
        <p:spPr>
          <a:xfrm>
            <a:off x="8144193" y="6702425"/>
            <a:ext cx="4079874"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文本框 16"/>
          <p:cNvSpPr txBox="1"/>
          <p:nvPr/>
        </p:nvSpPr>
        <p:spPr>
          <a:xfrm>
            <a:off x="3541455" y="2386189"/>
            <a:ext cx="4493538" cy="830997"/>
          </a:xfrm>
          <a:prstGeom prst="rect">
            <a:avLst/>
          </a:prstGeom>
          <a:noFill/>
        </p:spPr>
        <p:txBody>
          <a:bodyPr wrap="none">
            <a:spAutoFit/>
          </a:bodyPr>
          <a:lstStyle/>
          <a:p>
            <a:r>
              <a:rPr lang="zh-CN" altLang="zh-CN" sz="4800" b="1" dirty="0">
                <a:solidFill>
                  <a:schemeClr val="accent6">
                    <a:lumMod val="50000"/>
                  </a:schemeClr>
                </a:solidFill>
                <a:latin typeface="思源黑体 CN Light" panose="020B0300000000000000" pitchFamily="34" charset="-122"/>
                <a:ea typeface="思源黑体 CN Light" panose="020B0300000000000000" pitchFamily="34" charset="-122"/>
              </a:rPr>
              <a:t>综述论文的结构</a:t>
            </a:r>
            <a:endParaRPr lang="zh-CN" altLang="en-US" sz="48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cxnSp>
        <p:nvCxnSpPr>
          <p:cNvPr id="19" name="PA_直接连接符 18"/>
          <p:cNvCxnSpPr/>
          <p:nvPr>
            <p:custDataLst>
              <p:tags r:id="rId1"/>
            </p:custDataLst>
          </p:nvPr>
        </p:nvCxnSpPr>
        <p:spPr>
          <a:xfrm flipH="1" flipV="1">
            <a:off x="1881188" y="2084564"/>
            <a:ext cx="5172755" cy="47043"/>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652838" y="3632377"/>
            <a:ext cx="5354637" cy="30162"/>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任意多边形 53"/>
          <p:cNvSpPr/>
          <p:nvPr/>
        </p:nvSpPr>
        <p:spPr>
          <a:xfrm rot="3259845">
            <a:off x="10052739" y="3448023"/>
            <a:ext cx="379682" cy="655599"/>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7" name="任意多边形 54"/>
          <p:cNvSpPr/>
          <p:nvPr/>
        </p:nvSpPr>
        <p:spPr>
          <a:xfrm rot="5050286">
            <a:off x="10419938" y="1398579"/>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3556074" y="3125819"/>
            <a:ext cx="5254100" cy="369332"/>
          </a:xfrm>
          <a:prstGeom prst="rect">
            <a:avLst/>
          </a:prstGeom>
        </p:spPr>
        <p:txBody>
          <a:bodyPr wrap="square">
            <a:spAutoFit/>
          </a:bodyPr>
          <a:lstStyle/>
          <a:p>
            <a:pPr algn="dist"/>
            <a:r>
              <a:rPr lang="en-US" altLang="zh-CN"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Review the structure of the paper</a:t>
            </a:r>
          </a:p>
        </p:txBody>
      </p:sp>
      <p:grpSp>
        <p:nvGrpSpPr>
          <p:cNvPr id="7" name="组合 6"/>
          <p:cNvGrpSpPr/>
          <p:nvPr/>
        </p:nvGrpSpPr>
        <p:grpSpPr>
          <a:xfrm>
            <a:off x="2517828" y="2416299"/>
            <a:ext cx="864000" cy="864000"/>
            <a:chOff x="2517828" y="1926040"/>
            <a:chExt cx="864000" cy="864000"/>
          </a:xfrm>
        </p:grpSpPr>
        <p:sp>
          <p:nvSpPr>
            <p:cNvPr id="25" name="矩形 24"/>
            <p:cNvSpPr/>
            <p:nvPr/>
          </p:nvSpPr>
          <p:spPr>
            <a:xfrm rot="5400000">
              <a:off x="2517828" y="1926040"/>
              <a:ext cx="864000" cy="8640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545525" y="2004097"/>
              <a:ext cx="808607" cy="707886"/>
            </a:xfrm>
            <a:prstGeom prst="rect">
              <a:avLst/>
            </a:prstGeom>
            <a:noFill/>
          </p:spPr>
          <p:txBody>
            <a:bodyPr wrap="square" rtlCol="0">
              <a:spAutoFit/>
            </a:bodyPr>
            <a:lstStyle/>
            <a:p>
              <a:r>
                <a:rPr lang="en-US" altLang="zh-CN" sz="4000" b="1" dirty="0">
                  <a:solidFill>
                    <a:schemeClr val="accent6">
                      <a:lumMod val="50000"/>
                    </a:schemeClr>
                  </a:solidFill>
                  <a:latin typeface="微软雅黑" panose="020B0503020204020204" pitchFamily="34" charset="-122"/>
                  <a:ea typeface="微软雅黑" panose="020B0503020204020204" pitchFamily="34" charset="-122"/>
                </a:rPr>
                <a:t>02</a:t>
              </a:r>
              <a:endParaRPr lang="zh-CN" altLang="en-US" sz="4000" b="1" dirty="0">
                <a:solidFill>
                  <a:schemeClr val="accent6">
                    <a:lumMod val="50000"/>
                  </a:schemeClr>
                </a:solidFill>
                <a:latin typeface="微软雅黑" panose="020B0503020204020204" pitchFamily="34" charset="-122"/>
                <a:ea typeface="微软雅黑" panose="020B0503020204020204" pitchFamily="34" charset="-122"/>
              </a:endParaRPr>
            </a:p>
          </p:txBody>
        </p:sp>
      </p:grpSp>
      <p:sp>
        <p:nvSpPr>
          <p:cNvPr id="30" name="任意多边形 54"/>
          <p:cNvSpPr/>
          <p:nvPr/>
        </p:nvSpPr>
        <p:spPr>
          <a:xfrm rot="20313339">
            <a:off x="1376723" y="2964926"/>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2" name="组合 54">
            <a:extLst>
              <a:ext uri="{FF2B5EF4-FFF2-40B4-BE49-F238E27FC236}">
                <a16:creationId xmlns:a16="http://schemas.microsoft.com/office/drawing/2014/main" id="{10F1D3AF-EF03-2F01-639D-BD19090C108B}"/>
              </a:ext>
            </a:extLst>
          </p:cNvPr>
          <p:cNvGrpSpPr/>
          <p:nvPr/>
        </p:nvGrpSpPr>
        <p:grpSpPr>
          <a:xfrm>
            <a:off x="6022164" y="5903160"/>
            <a:ext cx="226800" cy="720000"/>
            <a:chOff x="6205521" y="5132079"/>
            <a:chExt cx="259851" cy="856655"/>
          </a:xfrm>
          <a:solidFill>
            <a:schemeClr val="accent6">
              <a:lumMod val="50000"/>
            </a:schemeClr>
          </a:solidFill>
        </p:grpSpPr>
        <p:sp>
          <p:nvSpPr>
            <p:cNvPr id="3" name="L 形 2">
              <a:extLst>
                <a:ext uri="{FF2B5EF4-FFF2-40B4-BE49-F238E27FC236}">
                  <a16:creationId xmlns:a16="http://schemas.microsoft.com/office/drawing/2014/main" id="{BABD2C2B-D782-9D6C-C305-D1D3169855DA}"/>
                </a:ext>
              </a:extLst>
            </p:cNvPr>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L 形 3">
              <a:extLst>
                <a:ext uri="{FF2B5EF4-FFF2-40B4-BE49-F238E27FC236}">
                  <a16:creationId xmlns:a16="http://schemas.microsoft.com/office/drawing/2014/main" id="{20CDD299-93C1-6854-E3C2-BC721CD8A95C}"/>
                </a:ext>
              </a:extLst>
            </p:cNvPr>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L 形 7">
              <a:extLst>
                <a:ext uri="{FF2B5EF4-FFF2-40B4-BE49-F238E27FC236}">
                  <a16:creationId xmlns:a16="http://schemas.microsoft.com/office/drawing/2014/main" id="{0A36D7D7-A347-A7B1-EDB1-0633B465AB55}"/>
                </a:ext>
              </a:extLst>
            </p:cNvPr>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3"/>
                                        </p:tgtEl>
                                        <p:attrNameLst>
                                          <p:attrName>style.visibility</p:attrName>
                                        </p:attrNameLst>
                                      </p:cBhvr>
                                      <p:to>
                                        <p:strVal val="visible"/>
                                      </p:to>
                                    </p:set>
                                    <p:anim calcmode="lin" valueType="num">
                                      <p:cBhvr additive="base">
                                        <p:cTn id="7" dur="100" fill="hold"/>
                                        <p:tgtEl>
                                          <p:spTgt spid="143"/>
                                        </p:tgtEl>
                                        <p:attrNameLst>
                                          <p:attrName>ppt_x</p:attrName>
                                        </p:attrNameLst>
                                      </p:cBhvr>
                                      <p:tavLst>
                                        <p:tav tm="0">
                                          <p:val>
                                            <p:strVal val="#ppt_x"/>
                                          </p:val>
                                        </p:tav>
                                        <p:tav tm="100000">
                                          <p:val>
                                            <p:strVal val="#ppt_x"/>
                                          </p:val>
                                        </p:tav>
                                      </p:tavLst>
                                    </p:anim>
                                    <p:anim calcmode="lin" valueType="num">
                                      <p:cBhvr additive="base">
                                        <p:cTn id="8" dur="100" fill="hold"/>
                                        <p:tgtEl>
                                          <p:spTgt spid="143"/>
                                        </p:tgtEl>
                                        <p:attrNameLst>
                                          <p:attrName>ppt_y</p:attrName>
                                        </p:attrNameLst>
                                      </p:cBhvr>
                                      <p:tavLst>
                                        <p:tav tm="0">
                                          <p:val>
                                            <p:strVal val="0-#ppt_h/2"/>
                                          </p:val>
                                        </p:tav>
                                        <p:tav tm="100000">
                                          <p:val>
                                            <p:strVal val="#ppt_y"/>
                                          </p:val>
                                        </p:tav>
                                      </p:tavLst>
                                    </p:anim>
                                  </p:childTnLst>
                                </p:cTn>
                              </p:par>
                            </p:childTnLst>
                          </p:cTn>
                        </p:par>
                        <p:par>
                          <p:cTn id="9" fill="hold">
                            <p:stCondLst>
                              <p:cond delay="100"/>
                            </p:stCondLst>
                            <p:childTnLst>
                              <p:par>
                                <p:cTn id="10" presetID="2" presetClass="entr" presetSubtype="1" fill="hold" grpId="0"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additive="base">
                                        <p:cTn id="12" dur="100" fill="hold"/>
                                        <p:tgtEl>
                                          <p:spTgt spid="144"/>
                                        </p:tgtEl>
                                        <p:attrNameLst>
                                          <p:attrName>ppt_x</p:attrName>
                                        </p:attrNameLst>
                                      </p:cBhvr>
                                      <p:tavLst>
                                        <p:tav tm="0">
                                          <p:val>
                                            <p:strVal val="#ppt_x"/>
                                          </p:val>
                                        </p:tav>
                                        <p:tav tm="100000">
                                          <p:val>
                                            <p:strVal val="#ppt_x"/>
                                          </p:val>
                                        </p:tav>
                                      </p:tavLst>
                                    </p:anim>
                                    <p:anim calcmode="lin" valueType="num">
                                      <p:cBhvr additive="base">
                                        <p:cTn id="13" dur="100" fill="hold"/>
                                        <p:tgtEl>
                                          <p:spTgt spid="144"/>
                                        </p:tgtEl>
                                        <p:attrNameLst>
                                          <p:attrName>ppt_y</p:attrName>
                                        </p:attrNameLst>
                                      </p:cBhvr>
                                      <p:tavLst>
                                        <p:tav tm="0">
                                          <p:val>
                                            <p:strVal val="0-#ppt_h/2"/>
                                          </p:val>
                                        </p:tav>
                                        <p:tav tm="100000">
                                          <p:val>
                                            <p:strVal val="#ppt_y"/>
                                          </p:val>
                                        </p:tav>
                                      </p:tavLst>
                                    </p:anim>
                                  </p:childTnLst>
                                </p:cTn>
                              </p:par>
                            </p:childTnLst>
                          </p:cTn>
                        </p:par>
                        <p:par>
                          <p:cTn id="14" fill="hold">
                            <p:stCondLst>
                              <p:cond delay="200"/>
                            </p:stCondLst>
                            <p:childTnLst>
                              <p:par>
                                <p:cTn id="15" presetID="2" presetClass="entr" presetSubtype="1" fill="hold" grpId="0" nodeType="afterEffect">
                                  <p:stCondLst>
                                    <p:cond delay="0"/>
                                  </p:stCondLst>
                                  <p:childTnLst>
                                    <p:set>
                                      <p:cBhvr>
                                        <p:cTn id="16" dur="1" fill="hold">
                                          <p:stCondLst>
                                            <p:cond delay="0"/>
                                          </p:stCondLst>
                                        </p:cTn>
                                        <p:tgtEl>
                                          <p:spTgt spid="145"/>
                                        </p:tgtEl>
                                        <p:attrNameLst>
                                          <p:attrName>style.visibility</p:attrName>
                                        </p:attrNameLst>
                                      </p:cBhvr>
                                      <p:to>
                                        <p:strVal val="visible"/>
                                      </p:to>
                                    </p:set>
                                    <p:anim calcmode="lin" valueType="num">
                                      <p:cBhvr additive="base">
                                        <p:cTn id="17" dur="100" fill="hold"/>
                                        <p:tgtEl>
                                          <p:spTgt spid="145"/>
                                        </p:tgtEl>
                                        <p:attrNameLst>
                                          <p:attrName>ppt_x</p:attrName>
                                        </p:attrNameLst>
                                      </p:cBhvr>
                                      <p:tavLst>
                                        <p:tav tm="0">
                                          <p:val>
                                            <p:strVal val="#ppt_x"/>
                                          </p:val>
                                        </p:tav>
                                        <p:tav tm="100000">
                                          <p:val>
                                            <p:strVal val="#ppt_x"/>
                                          </p:val>
                                        </p:tav>
                                      </p:tavLst>
                                    </p:anim>
                                    <p:anim calcmode="lin" valueType="num">
                                      <p:cBhvr additive="base">
                                        <p:cTn id="18" dur="100" fill="hold"/>
                                        <p:tgtEl>
                                          <p:spTgt spid="145"/>
                                        </p:tgtEl>
                                        <p:attrNameLst>
                                          <p:attrName>ppt_y</p:attrName>
                                        </p:attrNameLst>
                                      </p:cBhvr>
                                      <p:tavLst>
                                        <p:tav tm="0">
                                          <p:val>
                                            <p:strVal val="0-#ppt_h/2"/>
                                          </p:val>
                                        </p:tav>
                                        <p:tav tm="100000">
                                          <p:val>
                                            <p:strVal val="#ppt_y"/>
                                          </p:val>
                                        </p:tav>
                                      </p:tavLst>
                                    </p:anim>
                                  </p:childTnLst>
                                </p:cTn>
                              </p:par>
                            </p:childTnLst>
                          </p:cTn>
                        </p:par>
                        <p:par>
                          <p:cTn id="19" fill="hold">
                            <p:stCondLst>
                              <p:cond delay="300"/>
                            </p:stCondLst>
                            <p:childTnLst>
                              <p:par>
                                <p:cTn id="20" presetID="1" presetClass="entr" presetSubtype="0" fill="hold" grpId="0" nodeType="afterEffect">
                                  <p:stCondLst>
                                    <p:cond delay="0"/>
                                  </p:stCondLst>
                                  <p:childTnLst>
                                    <p:set>
                                      <p:cBhvr>
                                        <p:cTn id="21" dur="1" fill="hold">
                                          <p:stCondLst>
                                            <p:cond delay="99"/>
                                          </p:stCondLst>
                                        </p:cTn>
                                        <p:tgtEl>
                                          <p:spTgt spid="148"/>
                                        </p:tgtEl>
                                        <p:attrNameLst>
                                          <p:attrName>style.visibility</p:attrName>
                                        </p:attrNameLst>
                                      </p:cBhvr>
                                      <p:to>
                                        <p:strVal val="visible"/>
                                      </p:to>
                                    </p:set>
                                  </p:childTnLst>
                                </p:cTn>
                              </p:par>
                              <p:par>
                                <p:cTn id="22" presetID="22" presetClass="exit" presetSubtype="1" fill="hold" grpId="1" nodeType="withEffect">
                                  <p:stCondLst>
                                    <p:cond delay="0"/>
                                  </p:stCondLst>
                                  <p:childTnLst>
                                    <p:animEffect transition="out" filter="wipe(up)">
                                      <p:cBhvr>
                                        <p:cTn id="23" dur="100"/>
                                        <p:tgtEl>
                                          <p:spTgt spid="145"/>
                                        </p:tgtEl>
                                      </p:cBhvr>
                                    </p:animEffect>
                                    <p:set>
                                      <p:cBhvr>
                                        <p:cTn id="24" dur="1" fill="hold">
                                          <p:stCondLst>
                                            <p:cond delay="99"/>
                                          </p:stCondLst>
                                        </p:cTn>
                                        <p:tgtEl>
                                          <p:spTgt spid="145"/>
                                        </p:tgtEl>
                                        <p:attrNameLst>
                                          <p:attrName>style.visibility</p:attrName>
                                        </p:attrNameLst>
                                      </p:cBhvr>
                                      <p:to>
                                        <p:strVal val="hidden"/>
                                      </p:to>
                                    </p:set>
                                  </p:childTnLst>
                                </p:cTn>
                              </p:par>
                            </p:childTnLst>
                          </p:cTn>
                        </p:par>
                        <p:par>
                          <p:cTn id="25" fill="hold">
                            <p:stCondLst>
                              <p:cond delay="400"/>
                            </p:stCondLst>
                            <p:childTnLst>
                              <p:par>
                                <p:cTn id="26" presetID="1" presetClass="entr" presetSubtype="0" fill="hold" grpId="0" nodeType="afterEffect">
                                  <p:stCondLst>
                                    <p:cond delay="0"/>
                                  </p:stCondLst>
                                  <p:childTnLst>
                                    <p:set>
                                      <p:cBhvr>
                                        <p:cTn id="27" dur="1" fill="hold">
                                          <p:stCondLst>
                                            <p:cond delay="99"/>
                                          </p:stCondLst>
                                        </p:cTn>
                                        <p:tgtEl>
                                          <p:spTgt spid="147"/>
                                        </p:tgtEl>
                                        <p:attrNameLst>
                                          <p:attrName>style.visibility</p:attrName>
                                        </p:attrNameLst>
                                      </p:cBhvr>
                                      <p:to>
                                        <p:strVal val="visible"/>
                                      </p:to>
                                    </p:set>
                                  </p:childTnLst>
                                </p:cTn>
                              </p:par>
                            </p:childTnLst>
                          </p:cTn>
                        </p:par>
                        <p:par>
                          <p:cTn id="28" fill="hold">
                            <p:stCondLst>
                              <p:cond delay="500"/>
                            </p:stCondLst>
                            <p:childTnLst>
                              <p:par>
                                <p:cTn id="29" presetID="22" presetClass="exit" presetSubtype="1" fill="hold" grpId="1" nodeType="afterEffect">
                                  <p:stCondLst>
                                    <p:cond delay="0"/>
                                  </p:stCondLst>
                                  <p:childTnLst>
                                    <p:animEffect transition="out" filter="wipe(up)">
                                      <p:cBhvr>
                                        <p:cTn id="30" dur="100"/>
                                        <p:tgtEl>
                                          <p:spTgt spid="144"/>
                                        </p:tgtEl>
                                      </p:cBhvr>
                                    </p:animEffect>
                                    <p:set>
                                      <p:cBhvr>
                                        <p:cTn id="31" dur="1" fill="hold">
                                          <p:stCondLst>
                                            <p:cond delay="99"/>
                                          </p:stCondLst>
                                        </p:cTn>
                                        <p:tgtEl>
                                          <p:spTgt spid="144"/>
                                        </p:tgtEl>
                                        <p:attrNameLst>
                                          <p:attrName>style.visibility</p:attrName>
                                        </p:attrNameLst>
                                      </p:cBhvr>
                                      <p:to>
                                        <p:strVal val="hidden"/>
                                      </p:to>
                                    </p:set>
                                  </p:childTnLst>
                                </p:cTn>
                              </p:par>
                            </p:childTnLst>
                          </p:cTn>
                        </p:par>
                        <p:par>
                          <p:cTn id="32" fill="hold">
                            <p:stCondLst>
                              <p:cond delay="600"/>
                            </p:stCondLst>
                            <p:childTnLst>
                              <p:par>
                                <p:cTn id="33" presetID="1" presetClass="entr" presetSubtype="0" fill="hold" grpId="0" nodeType="afterEffect">
                                  <p:stCondLst>
                                    <p:cond delay="0"/>
                                  </p:stCondLst>
                                  <p:childTnLst>
                                    <p:set>
                                      <p:cBhvr>
                                        <p:cTn id="34" dur="1" fill="hold">
                                          <p:stCondLst>
                                            <p:cond delay="99"/>
                                          </p:stCondLst>
                                        </p:cTn>
                                        <p:tgtEl>
                                          <p:spTgt spid="146"/>
                                        </p:tgtEl>
                                        <p:attrNameLst>
                                          <p:attrName>style.visibility</p:attrName>
                                        </p:attrNameLst>
                                      </p:cBhvr>
                                      <p:to>
                                        <p:strVal val="visible"/>
                                      </p:to>
                                    </p:set>
                                  </p:childTnLst>
                                </p:cTn>
                              </p:par>
                            </p:childTnLst>
                          </p:cTn>
                        </p:par>
                        <p:par>
                          <p:cTn id="35" fill="hold">
                            <p:stCondLst>
                              <p:cond delay="700"/>
                            </p:stCondLst>
                            <p:childTnLst>
                              <p:par>
                                <p:cTn id="36" presetID="22" presetClass="exit" presetSubtype="1" fill="hold" grpId="1" nodeType="afterEffect">
                                  <p:stCondLst>
                                    <p:cond delay="0"/>
                                  </p:stCondLst>
                                  <p:childTnLst>
                                    <p:animEffect transition="out" filter="wipe(up)">
                                      <p:cBhvr>
                                        <p:cTn id="37" dur="100"/>
                                        <p:tgtEl>
                                          <p:spTgt spid="143"/>
                                        </p:tgtEl>
                                      </p:cBhvr>
                                    </p:animEffect>
                                    <p:set>
                                      <p:cBhvr>
                                        <p:cTn id="38" dur="1" fill="hold">
                                          <p:stCondLst>
                                            <p:cond delay="99"/>
                                          </p:stCondLst>
                                        </p:cTn>
                                        <p:tgtEl>
                                          <p:spTgt spid="143"/>
                                        </p:tgtEl>
                                        <p:attrNameLst>
                                          <p:attrName>style.visibility</p:attrName>
                                        </p:attrNameLst>
                                      </p:cBhvr>
                                      <p:to>
                                        <p:strVal val="hidden"/>
                                      </p:to>
                                    </p:set>
                                  </p:childTnLst>
                                </p:cTn>
                              </p:par>
                            </p:childTnLst>
                          </p:cTn>
                        </p:par>
                        <p:par>
                          <p:cTn id="39" fill="hold">
                            <p:stCondLst>
                              <p:cond delay="800"/>
                            </p:stCondLst>
                            <p:childTnLst>
                              <p:par>
                                <p:cTn id="40" presetID="2" presetClass="entr" presetSubtype="4"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additive="base">
                                        <p:cTn id="42" dur="100" fill="hold"/>
                                        <p:tgtEl>
                                          <p:spTgt spid="57"/>
                                        </p:tgtEl>
                                        <p:attrNameLst>
                                          <p:attrName>ppt_x</p:attrName>
                                        </p:attrNameLst>
                                      </p:cBhvr>
                                      <p:tavLst>
                                        <p:tav tm="0">
                                          <p:val>
                                            <p:strVal val="#ppt_x"/>
                                          </p:val>
                                        </p:tav>
                                        <p:tav tm="100000">
                                          <p:val>
                                            <p:strVal val="#ppt_x"/>
                                          </p:val>
                                        </p:tav>
                                      </p:tavLst>
                                    </p:anim>
                                    <p:anim calcmode="lin" valueType="num">
                                      <p:cBhvr additive="base">
                                        <p:cTn id="43" dur="100" fill="hold"/>
                                        <p:tgtEl>
                                          <p:spTgt spid="57"/>
                                        </p:tgtEl>
                                        <p:attrNameLst>
                                          <p:attrName>ppt_y</p:attrName>
                                        </p:attrNameLst>
                                      </p:cBhvr>
                                      <p:tavLst>
                                        <p:tav tm="0">
                                          <p:val>
                                            <p:strVal val="1+#ppt_h/2"/>
                                          </p:val>
                                        </p:tav>
                                        <p:tav tm="100000">
                                          <p:val>
                                            <p:strVal val="#ppt_y"/>
                                          </p:val>
                                        </p:tav>
                                      </p:tavLst>
                                    </p:anim>
                                  </p:childTnLst>
                                </p:cTn>
                              </p:par>
                            </p:childTnLst>
                          </p:cTn>
                        </p:par>
                        <p:par>
                          <p:cTn id="44" fill="hold">
                            <p:stCondLst>
                              <p:cond delay="900"/>
                            </p:stCondLst>
                            <p:childTnLst>
                              <p:par>
                                <p:cTn id="45" presetID="22" presetClass="entr" presetSubtype="8"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
                                        <p:tgtEl>
                                          <p:spTgt spid="20"/>
                                        </p:tgtEl>
                                      </p:cBhvr>
                                    </p:animEffect>
                                  </p:childTnLst>
                                </p:cTn>
                              </p:par>
                              <p:par>
                                <p:cTn id="48" presetID="22" presetClass="entr" presetSubtype="8"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100"/>
                                        <p:tgtEl>
                                          <p:spTgt spid="19"/>
                                        </p:tgtEl>
                                      </p:cBhvr>
                                    </p:animEffect>
                                  </p:childTnLst>
                                </p:cTn>
                              </p:par>
                              <p:par>
                                <p:cTn id="51" presetID="2" presetClass="entr" presetSubtype="12"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additive="base">
                                        <p:cTn id="53" dur="100" fill="hold"/>
                                        <p:tgtEl>
                                          <p:spTgt spid="26"/>
                                        </p:tgtEl>
                                        <p:attrNameLst>
                                          <p:attrName>ppt_x</p:attrName>
                                        </p:attrNameLst>
                                      </p:cBhvr>
                                      <p:tavLst>
                                        <p:tav tm="0">
                                          <p:val>
                                            <p:strVal val="0-#ppt_w/2"/>
                                          </p:val>
                                        </p:tav>
                                        <p:tav tm="100000">
                                          <p:val>
                                            <p:strVal val="#ppt_x"/>
                                          </p:val>
                                        </p:tav>
                                      </p:tavLst>
                                    </p:anim>
                                    <p:anim calcmode="lin" valueType="num">
                                      <p:cBhvr additive="base">
                                        <p:cTn id="54" dur="100" fill="hold"/>
                                        <p:tgtEl>
                                          <p:spTgt spid="26"/>
                                        </p:tgtEl>
                                        <p:attrNameLst>
                                          <p:attrName>ppt_y</p:attrName>
                                        </p:attrNameLst>
                                      </p:cBhvr>
                                      <p:tavLst>
                                        <p:tav tm="0">
                                          <p:val>
                                            <p:strVal val="1+#ppt_h/2"/>
                                          </p:val>
                                        </p:tav>
                                        <p:tav tm="100000">
                                          <p:val>
                                            <p:strVal val="#ppt_y"/>
                                          </p:val>
                                        </p:tav>
                                      </p:tavLst>
                                    </p:anim>
                                  </p:childTnLst>
                                </p:cTn>
                              </p:par>
                              <p:par>
                                <p:cTn id="55" presetID="2" presetClass="entr" presetSubtype="12"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100" fill="hold"/>
                                        <p:tgtEl>
                                          <p:spTgt spid="27"/>
                                        </p:tgtEl>
                                        <p:attrNameLst>
                                          <p:attrName>ppt_x</p:attrName>
                                        </p:attrNameLst>
                                      </p:cBhvr>
                                      <p:tavLst>
                                        <p:tav tm="0">
                                          <p:val>
                                            <p:strVal val="0-#ppt_w/2"/>
                                          </p:val>
                                        </p:tav>
                                        <p:tav tm="100000">
                                          <p:val>
                                            <p:strVal val="#ppt_x"/>
                                          </p:val>
                                        </p:tav>
                                      </p:tavLst>
                                    </p:anim>
                                    <p:anim calcmode="lin" valueType="num">
                                      <p:cBhvr additive="base">
                                        <p:cTn id="58" dur="100" fill="hold"/>
                                        <p:tgtEl>
                                          <p:spTgt spid="27"/>
                                        </p:tgtEl>
                                        <p:attrNameLst>
                                          <p:attrName>ppt_y</p:attrName>
                                        </p:attrNameLst>
                                      </p:cBhvr>
                                      <p:tavLst>
                                        <p:tav tm="0">
                                          <p:val>
                                            <p:strVal val="1+#ppt_h/2"/>
                                          </p:val>
                                        </p:tav>
                                        <p:tav tm="100000">
                                          <p:val>
                                            <p:strVal val="#ppt_y"/>
                                          </p:val>
                                        </p:tav>
                                      </p:tavLst>
                                    </p:anim>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100"/>
                                        <p:tgtEl>
                                          <p:spTgt spid="7"/>
                                        </p:tgtEl>
                                      </p:cBhvr>
                                    </p:animEffect>
                                  </p:childTnLst>
                                </p:cTn>
                              </p:par>
                            </p:childTnLst>
                          </p:cTn>
                        </p:par>
                        <p:par>
                          <p:cTn id="63" fill="hold">
                            <p:stCondLst>
                              <p:cond delay="1100"/>
                            </p:stCondLst>
                            <p:childTnLst>
                              <p:par>
                                <p:cTn id="64" presetID="2" presetClass="entr" presetSubtype="2" fill="hold" grpId="0" nodeType="afterEffect">
                                  <p:stCondLst>
                                    <p:cond delay="0"/>
                                  </p:stCondLst>
                                  <p:iterate type="lt">
                                    <p:tmPct val="10000"/>
                                  </p:iterate>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100" fill="hold"/>
                                        <p:tgtEl>
                                          <p:spTgt spid="17"/>
                                        </p:tgtEl>
                                        <p:attrNameLst>
                                          <p:attrName>ppt_x</p:attrName>
                                        </p:attrNameLst>
                                      </p:cBhvr>
                                      <p:tavLst>
                                        <p:tav tm="0">
                                          <p:val>
                                            <p:strVal val="1+#ppt_w/2"/>
                                          </p:val>
                                        </p:tav>
                                        <p:tav tm="100000">
                                          <p:val>
                                            <p:strVal val="#ppt_x"/>
                                          </p:val>
                                        </p:tav>
                                      </p:tavLst>
                                    </p:anim>
                                    <p:anim calcmode="lin" valueType="num">
                                      <p:cBhvr additive="base">
                                        <p:cTn id="67" dur="100" fill="hold"/>
                                        <p:tgtEl>
                                          <p:spTgt spid="17"/>
                                        </p:tgtEl>
                                        <p:attrNameLst>
                                          <p:attrName>ppt_y</p:attrName>
                                        </p:attrNameLst>
                                      </p:cBhvr>
                                      <p:tavLst>
                                        <p:tav tm="0">
                                          <p:val>
                                            <p:strVal val="#ppt_y"/>
                                          </p:val>
                                        </p:tav>
                                        <p:tav tm="100000">
                                          <p:val>
                                            <p:strVal val="#ppt_y"/>
                                          </p:val>
                                        </p:tav>
                                      </p:tavLst>
                                    </p:anim>
                                  </p:childTnLst>
                                </p:cTn>
                              </p:par>
                            </p:childTnLst>
                          </p:cTn>
                        </p:par>
                        <p:par>
                          <p:cTn id="68" fill="hold">
                            <p:stCondLst>
                              <p:cond delay="1260"/>
                            </p:stCondLst>
                            <p:childTnLst>
                              <p:par>
                                <p:cTn id="69" presetID="2" presetClass="entr" presetSubtype="2" fill="hold" grpId="0" nodeType="afterEffect">
                                  <p:stCondLst>
                                    <p:cond delay="0"/>
                                  </p:stCondLst>
                                  <p:iterate type="lt">
                                    <p:tmPct val="3750"/>
                                  </p:iterate>
                                  <p:childTnLst>
                                    <p:set>
                                      <p:cBhvr>
                                        <p:cTn id="70" dur="1" fill="hold">
                                          <p:stCondLst>
                                            <p:cond delay="0"/>
                                          </p:stCondLst>
                                        </p:cTn>
                                        <p:tgtEl>
                                          <p:spTgt spid="5"/>
                                        </p:tgtEl>
                                        <p:attrNameLst>
                                          <p:attrName>style.visibility</p:attrName>
                                        </p:attrNameLst>
                                      </p:cBhvr>
                                      <p:to>
                                        <p:strVal val="visible"/>
                                      </p:to>
                                    </p:set>
                                    <p:anim calcmode="lin" valueType="num">
                                      <p:cBhvr additive="base">
                                        <p:cTn id="71" dur="100" fill="hold"/>
                                        <p:tgtEl>
                                          <p:spTgt spid="5"/>
                                        </p:tgtEl>
                                        <p:attrNameLst>
                                          <p:attrName>ppt_x</p:attrName>
                                        </p:attrNameLst>
                                      </p:cBhvr>
                                      <p:tavLst>
                                        <p:tav tm="0">
                                          <p:val>
                                            <p:strVal val="1+#ppt_w/2"/>
                                          </p:val>
                                        </p:tav>
                                        <p:tav tm="100000">
                                          <p:val>
                                            <p:strVal val="#ppt_x"/>
                                          </p:val>
                                        </p:tav>
                                      </p:tavLst>
                                    </p:anim>
                                    <p:anim calcmode="lin" valueType="num">
                                      <p:cBhvr additive="base">
                                        <p:cTn id="72" dur="100" fill="hold"/>
                                        <p:tgtEl>
                                          <p:spTgt spid="5"/>
                                        </p:tgtEl>
                                        <p:attrNameLst>
                                          <p:attrName>ppt_y</p:attrName>
                                        </p:attrNameLst>
                                      </p:cBhvr>
                                      <p:tavLst>
                                        <p:tav tm="0">
                                          <p:val>
                                            <p:strVal val="#ppt_y"/>
                                          </p:val>
                                        </p:tav>
                                        <p:tav tm="100000">
                                          <p:val>
                                            <p:strVal val="#ppt_y"/>
                                          </p:val>
                                        </p:tav>
                                      </p:tavLst>
                                    </p:anim>
                                  </p:childTnLst>
                                </p:cTn>
                              </p:par>
                              <p:par>
                                <p:cTn id="73" presetID="2" presetClass="entr" presetSubtype="12" fill="hold" nodeType="withEffect">
                                  <p:stCondLst>
                                    <p:cond delay="0"/>
                                  </p:stCondLst>
                                  <p:childTnLst>
                                    <p:set>
                                      <p:cBhvr>
                                        <p:cTn id="74" dur="1" fill="hold">
                                          <p:stCondLst>
                                            <p:cond delay="0"/>
                                          </p:stCondLst>
                                        </p:cTn>
                                        <p:tgtEl>
                                          <p:spTgt spid="30"/>
                                        </p:tgtEl>
                                        <p:attrNameLst>
                                          <p:attrName>style.visibility</p:attrName>
                                        </p:attrNameLst>
                                      </p:cBhvr>
                                      <p:to>
                                        <p:strVal val="visible"/>
                                      </p:to>
                                    </p:set>
                                    <p:anim calcmode="lin" valueType="num">
                                      <p:cBhvr additive="base">
                                        <p:cTn id="75" dur="100" fill="hold"/>
                                        <p:tgtEl>
                                          <p:spTgt spid="30"/>
                                        </p:tgtEl>
                                        <p:attrNameLst>
                                          <p:attrName>ppt_x</p:attrName>
                                        </p:attrNameLst>
                                      </p:cBhvr>
                                      <p:tavLst>
                                        <p:tav tm="0">
                                          <p:val>
                                            <p:strVal val="0-#ppt_w/2"/>
                                          </p:val>
                                        </p:tav>
                                        <p:tav tm="100000">
                                          <p:val>
                                            <p:strVal val="#ppt_x"/>
                                          </p:val>
                                        </p:tav>
                                      </p:tavLst>
                                    </p:anim>
                                    <p:anim calcmode="lin" valueType="num">
                                      <p:cBhvr additive="base">
                                        <p:cTn id="76" dur="100" fill="hold"/>
                                        <p:tgtEl>
                                          <p:spTgt spid="30"/>
                                        </p:tgtEl>
                                        <p:attrNameLst>
                                          <p:attrName>ppt_y</p:attrName>
                                        </p:attrNameLst>
                                      </p:cBhvr>
                                      <p:tavLst>
                                        <p:tav tm="0">
                                          <p:val>
                                            <p:strVal val="1+#ppt_h/2"/>
                                          </p:val>
                                        </p:tav>
                                        <p:tav tm="100000">
                                          <p:val>
                                            <p:strVal val="#ppt_y"/>
                                          </p:val>
                                        </p:tav>
                                      </p:tavLst>
                                    </p:anim>
                                  </p:childTnLst>
                                </p:cTn>
                              </p:par>
                            </p:childTnLst>
                          </p:cTn>
                        </p:par>
                        <p:par>
                          <p:cTn id="77" fill="hold">
                            <p:stCondLst>
                              <p:cond delay="1461"/>
                            </p:stCondLst>
                            <p:childTnLst>
                              <p:par>
                                <p:cTn id="78" presetID="22" presetClass="entr" presetSubtype="1" fill="hold"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up)">
                                      <p:cBhvr>
                                        <p:cTn id="80" dur="100"/>
                                        <p:tgtEl>
                                          <p:spTgt spid="2"/>
                                        </p:tgtEl>
                                      </p:cBhvr>
                                    </p:animEffect>
                                  </p:childTnLst>
                                </p:cTn>
                              </p:par>
                            </p:childTnLst>
                          </p:cTn>
                        </p:par>
                        <p:par>
                          <p:cTn id="81" fill="hold">
                            <p:stCondLst>
                              <p:cond delay="1561"/>
                            </p:stCondLst>
                            <p:childTnLst>
                              <p:par>
                                <p:cTn id="82" presetID="26" presetClass="emph" presetSubtype="0" repeatCount="indefinite" fill="hold" nodeType="afterEffect">
                                  <p:stCondLst>
                                    <p:cond delay="72"/>
                                  </p:stCondLst>
                                  <p:childTnLst>
                                    <p:animEffect transition="out" filter="fade">
                                      <p:cBhvr>
                                        <p:cTn id="83" dur="750" tmFilter="0, 0; .2, .5; .8, .5; 1, 0"/>
                                        <p:tgtEl>
                                          <p:spTgt spid="2"/>
                                        </p:tgtEl>
                                      </p:cBhvr>
                                    </p:animEffect>
                                    <p:animScale>
                                      <p:cBhvr>
                                        <p:cTn id="84" dur="375"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3" grpId="0" animBg="1"/>
      <p:bldP spid="143" grpId="1" animBg="1"/>
      <p:bldP spid="145" grpId="0" animBg="1"/>
      <p:bldP spid="145" grpId="1" animBg="1"/>
      <p:bldP spid="146" grpId="0" animBg="1"/>
      <p:bldP spid="147" grpId="0" animBg="1"/>
      <p:bldP spid="148" grpId="0" animBg="1"/>
      <p:bldP spid="17"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4"/>
          <a:srcRect t="2054" b="3954"/>
          <a:stretch>
            <a:fillRect/>
          </a:stretch>
        </p:blipFill>
        <p:spPr>
          <a:xfrm>
            <a:off x="0" y="-1"/>
            <a:ext cx="12192000" cy="6858001"/>
          </a:xfrm>
          <a:prstGeom prst="rect">
            <a:avLst/>
          </a:prstGeom>
        </p:spPr>
      </p:pic>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 name="右箭头 28"/>
          <p:cNvSpPr/>
          <p:nvPr/>
        </p:nvSpPr>
        <p:spPr>
          <a:xfrm>
            <a:off x="457200" y="311725"/>
            <a:ext cx="344488" cy="396875"/>
          </a:xfrm>
          <a:prstGeom prst="rightArrow">
            <a:avLst>
              <a:gd name="adj1" fmla="val 50000"/>
              <a:gd name="adj2" fmla="val 10000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200">
              <a:solidFill>
                <a:srgbClr val="FF0000"/>
              </a:solidFill>
            </a:endParaRPr>
          </a:p>
        </p:txBody>
      </p:sp>
      <p:sp>
        <p:nvSpPr>
          <p:cNvPr id="30" name="文本框 29"/>
          <p:cNvSpPr txBox="1">
            <a:spLocks noChangeArrowheads="1"/>
          </p:cNvSpPr>
          <p:nvPr/>
        </p:nvSpPr>
        <p:spPr bwMode="auto">
          <a:xfrm>
            <a:off x="801687" y="228600"/>
            <a:ext cx="546703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zh-CN" sz="3200" b="1" dirty="0">
                <a:solidFill>
                  <a:schemeClr val="accent6">
                    <a:lumMod val="50000"/>
                  </a:schemeClr>
                </a:solidFill>
                <a:latin typeface="思源黑体 CN Light" panose="020B0300000000000000" pitchFamily="34" charset="-122"/>
                <a:ea typeface="思源黑体 CN Light" panose="020B0300000000000000" pitchFamily="34" charset="-122"/>
              </a:rPr>
              <a:t>综述论文的结构</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079874" y="-1588"/>
            <a:ext cx="4008437" cy="15398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1587"/>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 name="矩形 1">
            <a:extLst>
              <a:ext uri="{FF2B5EF4-FFF2-40B4-BE49-F238E27FC236}">
                <a16:creationId xmlns:a16="http://schemas.microsoft.com/office/drawing/2014/main" id="{2473DFD7-9C7B-184F-6863-ABE6A779C2DA}"/>
              </a:ext>
            </a:extLst>
          </p:cNvPr>
          <p:cNvSpPr/>
          <p:nvPr/>
        </p:nvSpPr>
        <p:spPr>
          <a:xfrm>
            <a:off x="814607" y="1005331"/>
            <a:ext cx="10036273" cy="478029"/>
          </a:xfrm>
          <a:prstGeom prst="rect">
            <a:avLst/>
          </a:prstGeom>
        </p:spPr>
        <p:txBody>
          <a:bodyPr wrap="square" lIns="0" tIns="0" rIns="0" bIns="0" anchor="t">
            <a:noAutofit/>
          </a:bodyPr>
          <a:lstStyle/>
          <a:p>
            <a:pPr algn="just">
              <a:lnSpc>
                <a:spcPct val="150000"/>
              </a:lnSpc>
            </a:pPr>
            <a:r>
              <a:rPr lang="zh-CN" altLang="en-US" sz="2400" b="1" dirty="0">
                <a:solidFill>
                  <a:schemeClr val="tx1">
                    <a:lumMod val="65000"/>
                    <a:lumOff val="35000"/>
                  </a:schemeClr>
                </a:solidFill>
              </a:rPr>
              <a:t>综述论文结构</a:t>
            </a:r>
          </a:p>
        </p:txBody>
      </p:sp>
      <p:sp>
        <p:nvSpPr>
          <p:cNvPr id="6" name="MH_Text_1">
            <a:extLst>
              <a:ext uri="{FF2B5EF4-FFF2-40B4-BE49-F238E27FC236}">
                <a16:creationId xmlns:a16="http://schemas.microsoft.com/office/drawing/2014/main" id="{678B5369-60B7-0EDA-2CBB-798C15976AF5}"/>
              </a:ext>
            </a:extLst>
          </p:cNvPr>
          <p:cNvSpPr txBox="1"/>
          <p:nvPr>
            <p:custDataLst>
              <p:tags r:id="rId1"/>
            </p:custDataLst>
          </p:nvPr>
        </p:nvSpPr>
        <p:spPr>
          <a:xfrm>
            <a:off x="1100214" y="1600344"/>
            <a:ext cx="9465057" cy="3629828"/>
          </a:xfrm>
          <a:prstGeom prst="rect">
            <a:avLst/>
          </a:prstGeom>
          <a:noFill/>
        </p:spPr>
        <p:txBody>
          <a:bodyPr wrap="square" lIns="135000" tIns="35100" rIns="27000" rtlCol="0" anchor="t" anchorCtr="0">
            <a:noAutofit/>
          </a:bodyPr>
          <a:lstStyle/>
          <a:p>
            <a:pPr algn="just">
              <a:lnSpc>
                <a:spcPct val="150000"/>
              </a:lnSpc>
            </a:pPr>
            <a:r>
              <a:rPr lang="zh-CN" altLang="en-US" sz="2000" dirty="0">
                <a:solidFill>
                  <a:schemeClr val="tx1">
                    <a:lumMod val="75000"/>
                    <a:lumOff val="25000"/>
                  </a:schemeClr>
                </a:solidFill>
                <a:cs typeface="+mn-ea"/>
              </a:rPr>
              <a:t>总结了参考文献的三篇论文后，得到一般的综述论文机构如下：</a:t>
            </a:r>
            <a:endParaRPr lang="en-US" altLang="zh-CN" sz="2000" dirty="0">
              <a:solidFill>
                <a:schemeClr val="tx1">
                  <a:lumMod val="75000"/>
                  <a:lumOff val="25000"/>
                </a:schemeClr>
              </a:solidFill>
              <a:cs typeface="+mn-ea"/>
            </a:endParaRPr>
          </a:p>
          <a:p>
            <a:pPr marL="342900" indent="-342900" algn="just">
              <a:lnSpc>
                <a:spcPct val="150000"/>
              </a:lnSpc>
              <a:buFont typeface="Arial" panose="020B0604020202020204" pitchFamily="34" charset="0"/>
              <a:buChar char="•"/>
            </a:pPr>
            <a:r>
              <a:rPr lang="zh-CN" altLang="en-US" sz="2000" b="1" dirty="0">
                <a:solidFill>
                  <a:schemeClr val="tx1">
                    <a:lumMod val="75000"/>
                    <a:lumOff val="25000"/>
                  </a:schemeClr>
                </a:solidFill>
                <a:cs typeface="+mn-ea"/>
              </a:rPr>
              <a:t>第一部分</a:t>
            </a:r>
            <a:r>
              <a:rPr lang="zh-CN" altLang="en-US" sz="2000" dirty="0">
                <a:solidFill>
                  <a:schemeClr val="tx1">
                    <a:lumMod val="75000"/>
                    <a:lumOff val="25000"/>
                  </a:schemeClr>
                </a:solidFill>
                <a:cs typeface="+mn-ea"/>
              </a:rPr>
              <a:t>：摘要以及简介，这部分为论文的简单综述，使读者了解行文的大致内容；</a:t>
            </a:r>
            <a:endParaRPr lang="en-US" altLang="zh-CN" sz="2000" dirty="0">
              <a:solidFill>
                <a:schemeClr val="tx1">
                  <a:lumMod val="75000"/>
                  <a:lumOff val="25000"/>
                </a:schemeClr>
              </a:solidFill>
              <a:cs typeface="+mn-ea"/>
            </a:endParaRPr>
          </a:p>
          <a:p>
            <a:pPr marL="342900" indent="-342900" algn="just">
              <a:lnSpc>
                <a:spcPct val="150000"/>
              </a:lnSpc>
              <a:buFont typeface="Arial" panose="020B0604020202020204" pitchFamily="34" charset="0"/>
              <a:buChar char="•"/>
            </a:pPr>
            <a:r>
              <a:rPr lang="zh-CN" altLang="en-US" sz="2000" b="1" dirty="0">
                <a:solidFill>
                  <a:schemeClr val="tx1">
                    <a:lumMod val="75000"/>
                    <a:lumOff val="25000"/>
                  </a:schemeClr>
                </a:solidFill>
                <a:cs typeface="+mn-ea"/>
              </a:rPr>
              <a:t>第二部分</a:t>
            </a:r>
            <a:r>
              <a:rPr lang="zh-CN" altLang="en-US" sz="2000" dirty="0">
                <a:solidFill>
                  <a:schemeClr val="tx1">
                    <a:lumMod val="75000"/>
                    <a:lumOff val="25000"/>
                  </a:schemeClr>
                </a:solidFill>
                <a:cs typeface="+mn-ea"/>
              </a:rPr>
              <a:t>：紧跟简要之后的几节，介绍基于深度学习的病理图像分析方法，包括深度学习以及病理图像分析的背景内容；</a:t>
            </a:r>
            <a:endParaRPr lang="en-US" altLang="zh-CN" sz="2000" dirty="0">
              <a:solidFill>
                <a:schemeClr val="tx1">
                  <a:lumMod val="75000"/>
                  <a:lumOff val="25000"/>
                </a:schemeClr>
              </a:solidFill>
              <a:cs typeface="+mn-ea"/>
            </a:endParaRPr>
          </a:p>
          <a:p>
            <a:pPr marL="342900" indent="-342900" algn="just">
              <a:lnSpc>
                <a:spcPct val="150000"/>
              </a:lnSpc>
              <a:buFont typeface="Arial" panose="020B0604020202020204" pitchFamily="34" charset="0"/>
              <a:buChar char="•"/>
            </a:pPr>
            <a:r>
              <a:rPr lang="zh-CN" altLang="en-US" sz="2000" b="1" dirty="0">
                <a:solidFill>
                  <a:schemeClr val="tx1">
                    <a:lumMod val="75000"/>
                    <a:lumOff val="25000"/>
                  </a:schemeClr>
                </a:solidFill>
                <a:cs typeface="+mn-ea"/>
              </a:rPr>
              <a:t>第三部分</a:t>
            </a:r>
            <a:r>
              <a:rPr lang="zh-CN" altLang="en-US" sz="2000" dirty="0">
                <a:solidFill>
                  <a:schemeClr val="tx1">
                    <a:lumMod val="75000"/>
                    <a:lumOff val="25000"/>
                  </a:schemeClr>
                </a:solidFill>
                <a:cs typeface="+mn-ea"/>
              </a:rPr>
              <a:t>：最后一两节内容，指出现阶段病理图像分析所面临的挑战以及未来研究方向。</a:t>
            </a:r>
          </a:p>
          <a:p>
            <a:pPr marL="342900" indent="-342900" algn="just">
              <a:lnSpc>
                <a:spcPct val="150000"/>
              </a:lnSpc>
              <a:buFont typeface="Arial" panose="020B0604020202020204" pitchFamily="34" charset="0"/>
              <a:buChar char="•"/>
            </a:pPr>
            <a:endParaRPr lang="zh-CN" altLang="en-US" sz="2000" dirty="0">
              <a:solidFill>
                <a:schemeClr val="tx1">
                  <a:lumMod val="75000"/>
                  <a:lumOff val="25000"/>
                </a:schemeClr>
              </a:solidFill>
              <a:cs typeface="+mn-ea"/>
            </a:endParaRPr>
          </a:p>
        </p:txBody>
      </p:sp>
    </p:spTree>
    <p:extLst>
      <p:ext uri="{BB962C8B-B14F-4D97-AF65-F5344CB8AC3E}">
        <p14:creationId xmlns:p14="http://schemas.microsoft.com/office/powerpoint/2010/main" val="2364578570"/>
      </p:ext>
    </p:extLst>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 fill="hold"/>
                                        <p:tgtEl>
                                          <p:spTgt spid="29"/>
                                        </p:tgtEl>
                                        <p:attrNameLst>
                                          <p:attrName>ppt_x</p:attrName>
                                        </p:attrNameLst>
                                      </p:cBhvr>
                                      <p:tavLst>
                                        <p:tav tm="0">
                                          <p:val>
                                            <p:strVal val="0-#ppt_w/2"/>
                                          </p:val>
                                        </p:tav>
                                        <p:tav tm="100000">
                                          <p:val>
                                            <p:strVal val="#ppt_x"/>
                                          </p:val>
                                        </p:tav>
                                      </p:tavLst>
                                    </p:anim>
                                    <p:anim calcmode="lin" valueType="num">
                                      <p:cBhvr additive="base">
                                        <p:cTn id="8" dur="1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100"/>
                            </p:stCondLst>
                            <p:childTnLst>
                              <p:par>
                                <p:cTn id="10" presetID="22" presetClass="entr" presetSubtype="8" fill="hold" grpId="1"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100"/>
                                        <p:tgtEl>
                                          <p:spTgt spid="30"/>
                                        </p:tgtEl>
                                      </p:cBhvr>
                                    </p:animEffect>
                                  </p:childTnLst>
                                </p:cTn>
                              </p:par>
                            </p:childTnLst>
                          </p:cTn>
                        </p:par>
                        <p:par>
                          <p:cTn id="13" fill="hold">
                            <p:stCondLst>
                              <p:cond delay="200"/>
                            </p:stCondLst>
                            <p:childTnLst>
                              <p:par>
                                <p:cTn id="14" presetID="26" presetClass="emph" presetSubtype="0" fill="hold" grpId="0" nodeType="afterEffect">
                                  <p:stCondLst>
                                    <p:cond delay="0"/>
                                  </p:stCondLst>
                                  <p:childTnLst>
                                    <p:animEffect transition="out" filter="fade">
                                      <p:cBhvr>
                                        <p:cTn id="15" dur="100" tmFilter="0, 0; .2, .5; .8, .5; 1, 0"/>
                                        <p:tgtEl>
                                          <p:spTgt spid="30"/>
                                        </p:tgtEl>
                                      </p:cBhvr>
                                    </p:animEffect>
                                    <p:animScale>
                                      <p:cBhvr>
                                        <p:cTn id="16" dur="50" autoRev="1" fill="hold"/>
                                        <p:tgtEl>
                                          <p:spTgt spid="30"/>
                                        </p:tgtEl>
                                      </p:cBhvr>
                                      <p:by x="105000" y="105000"/>
                                    </p:animScale>
                                  </p:childTnLst>
                                </p:cTn>
                              </p:par>
                            </p:childTnLst>
                          </p:cTn>
                        </p:par>
                        <p:par>
                          <p:cTn id="17" fill="hold">
                            <p:stCondLst>
                              <p:cond delay="300"/>
                            </p:stCondLst>
                            <p:childTnLst>
                              <p:par>
                                <p:cTn id="18" presetID="41" presetClass="entr" presetSubtype="0" fill="hold" grpId="0" nodeType="afterEffect">
                                  <p:stCondLst>
                                    <p:cond delay="0"/>
                                  </p:stCondLst>
                                  <p:iterate type="lt">
                                    <p:tmPct val="4167"/>
                                  </p:iterate>
                                  <p:childTnLst>
                                    <p:set>
                                      <p:cBhvr>
                                        <p:cTn id="19" dur="1" fill="hold">
                                          <p:stCondLst>
                                            <p:cond delay="0"/>
                                          </p:stCondLst>
                                        </p:cTn>
                                        <p:tgtEl>
                                          <p:spTgt spid="2"/>
                                        </p:tgtEl>
                                        <p:attrNameLst>
                                          <p:attrName>style.visibility</p:attrName>
                                        </p:attrNameLst>
                                      </p:cBhvr>
                                      <p:to>
                                        <p:strVal val="visible"/>
                                      </p:to>
                                    </p:set>
                                    <p:anim calcmode="lin" valueType="num">
                                      <p:cBhvr>
                                        <p:cTn id="20" dur="1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1" dur="100" fill="hold"/>
                                        <p:tgtEl>
                                          <p:spTgt spid="2"/>
                                        </p:tgtEl>
                                        <p:attrNameLst>
                                          <p:attrName>ppt_y</p:attrName>
                                        </p:attrNameLst>
                                      </p:cBhvr>
                                      <p:tavLst>
                                        <p:tav tm="0">
                                          <p:val>
                                            <p:strVal val="#ppt_y"/>
                                          </p:val>
                                        </p:tav>
                                        <p:tav tm="100000">
                                          <p:val>
                                            <p:strVal val="#ppt_y"/>
                                          </p:val>
                                        </p:tav>
                                      </p:tavLst>
                                    </p:anim>
                                    <p:anim calcmode="lin" valueType="num">
                                      <p:cBhvr>
                                        <p:cTn id="22" dur="1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3" dur="1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0" grpId="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矩形 143"/>
          <p:cNvSpPr/>
          <p:nvPr/>
        </p:nvSpPr>
        <p:spPr>
          <a:xfrm>
            <a:off x="4040189" y="-6350"/>
            <a:ext cx="4098924" cy="687069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3" name="矩形 142"/>
          <p:cNvSpPr/>
          <p:nvPr/>
        </p:nvSpPr>
        <p:spPr>
          <a:xfrm>
            <a:off x="-7939" y="0"/>
            <a:ext cx="4052889" cy="6858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5" name="矩形 144"/>
          <p:cNvSpPr/>
          <p:nvPr/>
        </p:nvSpPr>
        <p:spPr>
          <a:xfrm>
            <a:off x="8139113" y="0"/>
            <a:ext cx="409257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6" name="矩形 145"/>
          <p:cNvSpPr/>
          <p:nvPr/>
        </p:nvSpPr>
        <p:spPr>
          <a:xfrm>
            <a:off x="4763" y="1"/>
            <a:ext cx="4040188"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7" name="矩形 146"/>
          <p:cNvSpPr/>
          <p:nvPr/>
        </p:nvSpPr>
        <p:spPr>
          <a:xfrm>
            <a:off x="4040188" y="-6349"/>
            <a:ext cx="4111625" cy="1611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48" name="矩形 147"/>
          <p:cNvSpPr/>
          <p:nvPr/>
        </p:nvSpPr>
        <p:spPr>
          <a:xfrm>
            <a:off x="8143875" y="1"/>
            <a:ext cx="4048125" cy="1548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pic>
        <p:nvPicPr>
          <p:cNvPr id="57" name="图片 56"/>
          <p:cNvPicPr>
            <a:picLocks noChangeAspect="1"/>
          </p:cNvPicPr>
          <p:nvPr/>
        </p:nvPicPr>
        <p:blipFill rotWithShape="1">
          <a:blip r:embed="rId4"/>
          <a:srcRect t="2054" b="3954"/>
          <a:stretch>
            <a:fillRect/>
          </a:stretch>
        </p:blipFill>
        <p:spPr>
          <a:xfrm>
            <a:off x="-12700" y="154801"/>
            <a:ext cx="12244388" cy="6547625"/>
          </a:xfrm>
          <a:prstGeom prst="rect">
            <a:avLst/>
          </a:prstGeom>
        </p:spPr>
      </p:pic>
      <p:sp>
        <p:nvSpPr>
          <p:cNvPr id="64" name="矩形 63"/>
          <p:cNvSpPr/>
          <p:nvPr/>
        </p:nvSpPr>
        <p:spPr>
          <a:xfrm>
            <a:off x="-12701" y="6702425"/>
            <a:ext cx="4057333" cy="154793"/>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5" name="矩形 64"/>
          <p:cNvSpPr/>
          <p:nvPr/>
        </p:nvSpPr>
        <p:spPr>
          <a:xfrm>
            <a:off x="4044950" y="6702425"/>
            <a:ext cx="4098925" cy="16827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6" name="矩形 65"/>
          <p:cNvSpPr/>
          <p:nvPr/>
        </p:nvSpPr>
        <p:spPr>
          <a:xfrm>
            <a:off x="8144193" y="6702425"/>
            <a:ext cx="4079874"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文本框 16"/>
          <p:cNvSpPr txBox="1"/>
          <p:nvPr/>
        </p:nvSpPr>
        <p:spPr>
          <a:xfrm>
            <a:off x="3541455" y="2386189"/>
            <a:ext cx="6955750" cy="830997"/>
          </a:xfrm>
          <a:prstGeom prst="rect">
            <a:avLst/>
          </a:prstGeom>
          <a:noFill/>
        </p:spPr>
        <p:txBody>
          <a:bodyPr wrap="none">
            <a:spAutoFit/>
          </a:bodyPr>
          <a:lstStyle/>
          <a:p>
            <a:r>
              <a:rPr lang="zh-CN" altLang="zh-CN" sz="48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病理图像分析的主要方法</a:t>
            </a:r>
            <a:endParaRPr lang="zh-CN" altLang="en-US" sz="48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cxnSp>
        <p:nvCxnSpPr>
          <p:cNvPr id="19" name="PA_直接连接符 18"/>
          <p:cNvCxnSpPr/>
          <p:nvPr>
            <p:custDataLst>
              <p:tags r:id="rId1"/>
            </p:custDataLst>
          </p:nvPr>
        </p:nvCxnSpPr>
        <p:spPr>
          <a:xfrm flipH="1" flipV="1">
            <a:off x="1881188" y="2084564"/>
            <a:ext cx="5172755" cy="47043"/>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652838" y="3632377"/>
            <a:ext cx="5354637" cy="30162"/>
          </a:xfrm>
          <a:prstGeom prst="line">
            <a:avLst/>
          </a:prstGeom>
          <a:ln>
            <a:solidFill>
              <a:schemeClr val="accent6">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任意多边形 53"/>
          <p:cNvSpPr/>
          <p:nvPr/>
        </p:nvSpPr>
        <p:spPr>
          <a:xfrm rot="3259845">
            <a:off x="10052739" y="3448023"/>
            <a:ext cx="379682" cy="655599"/>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7" name="任意多边形 54"/>
          <p:cNvSpPr/>
          <p:nvPr/>
        </p:nvSpPr>
        <p:spPr>
          <a:xfrm rot="5050286">
            <a:off x="10419938" y="1398579"/>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5" name="矩形 4"/>
          <p:cNvSpPr/>
          <p:nvPr/>
        </p:nvSpPr>
        <p:spPr>
          <a:xfrm>
            <a:off x="3556073" y="3125819"/>
            <a:ext cx="5860633" cy="369332"/>
          </a:xfrm>
          <a:prstGeom prst="rect">
            <a:avLst/>
          </a:prstGeom>
        </p:spPr>
        <p:txBody>
          <a:bodyPr wrap="square">
            <a:spAutoFit/>
          </a:bodyPr>
          <a:lstStyle/>
          <a:p>
            <a:pPr algn="dist"/>
            <a:r>
              <a:rPr lang="en-US" altLang="zh-CN" dirty="0">
                <a:solidFill>
                  <a:schemeClr val="tx1">
                    <a:lumMod val="50000"/>
                    <a:lumOff val="50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The main method of pathological image analysis</a:t>
            </a:r>
          </a:p>
        </p:txBody>
      </p:sp>
      <p:grpSp>
        <p:nvGrpSpPr>
          <p:cNvPr id="7" name="组合 6"/>
          <p:cNvGrpSpPr/>
          <p:nvPr/>
        </p:nvGrpSpPr>
        <p:grpSpPr>
          <a:xfrm>
            <a:off x="2517828" y="2416299"/>
            <a:ext cx="864000" cy="864000"/>
            <a:chOff x="2517828" y="1926040"/>
            <a:chExt cx="864000" cy="864000"/>
          </a:xfrm>
        </p:grpSpPr>
        <p:sp>
          <p:nvSpPr>
            <p:cNvPr id="25" name="矩形 24"/>
            <p:cNvSpPr/>
            <p:nvPr/>
          </p:nvSpPr>
          <p:spPr>
            <a:xfrm rot="5400000">
              <a:off x="2517828" y="1926040"/>
              <a:ext cx="864000" cy="864000"/>
            </a:xfrm>
            <a:prstGeom prst="rect">
              <a:avLst/>
            </a:prstGeom>
            <a:no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文本框 5"/>
            <p:cNvSpPr txBox="1"/>
            <p:nvPr/>
          </p:nvSpPr>
          <p:spPr>
            <a:xfrm>
              <a:off x="2545525" y="2004097"/>
              <a:ext cx="808607" cy="707886"/>
            </a:xfrm>
            <a:prstGeom prst="rect">
              <a:avLst/>
            </a:prstGeom>
            <a:noFill/>
          </p:spPr>
          <p:txBody>
            <a:bodyPr wrap="square" rtlCol="0">
              <a:spAutoFit/>
            </a:bodyPr>
            <a:lstStyle/>
            <a:p>
              <a:r>
                <a:rPr lang="en-US" altLang="zh-CN" sz="4000" b="1" dirty="0">
                  <a:solidFill>
                    <a:schemeClr val="accent6">
                      <a:lumMod val="50000"/>
                    </a:schemeClr>
                  </a:solidFill>
                  <a:latin typeface="微软雅黑" panose="020B0503020204020204" pitchFamily="34" charset="-122"/>
                  <a:ea typeface="微软雅黑" panose="020B0503020204020204" pitchFamily="34" charset="-122"/>
                </a:rPr>
                <a:t>03</a:t>
              </a:r>
              <a:endParaRPr lang="zh-CN" altLang="en-US" sz="4000" b="1" dirty="0">
                <a:solidFill>
                  <a:schemeClr val="accent6">
                    <a:lumMod val="50000"/>
                  </a:schemeClr>
                </a:solidFill>
                <a:latin typeface="微软雅黑" panose="020B0503020204020204" pitchFamily="34" charset="-122"/>
                <a:ea typeface="微软雅黑" panose="020B0503020204020204" pitchFamily="34" charset="-122"/>
              </a:endParaRPr>
            </a:p>
          </p:txBody>
        </p:sp>
      </p:grpSp>
      <p:sp>
        <p:nvSpPr>
          <p:cNvPr id="30" name="任意多边形 54"/>
          <p:cNvSpPr/>
          <p:nvPr/>
        </p:nvSpPr>
        <p:spPr>
          <a:xfrm rot="20313339">
            <a:off x="1376723" y="2964926"/>
            <a:ext cx="649287" cy="1060450"/>
          </a:xfrm>
          <a:custGeom>
            <a:avLst/>
            <a:gdLst>
              <a:gd name="connsiteX0" fmla="*/ 0 w 470364"/>
              <a:gd name="connsiteY0" fmla="*/ 769750 h 769750"/>
              <a:gd name="connsiteX1" fmla="*/ 0 w 470364"/>
              <a:gd name="connsiteY1" fmla="*/ 3 h 769750"/>
              <a:gd name="connsiteX2" fmla="*/ 1 w 470364"/>
              <a:gd name="connsiteY2" fmla="*/ 0 h 769750"/>
              <a:gd name="connsiteX3" fmla="*/ 470364 w 470364"/>
              <a:gd name="connsiteY3" fmla="*/ 769750 h 769750"/>
            </a:gdLst>
            <a:ahLst/>
            <a:cxnLst>
              <a:cxn ang="0">
                <a:pos x="connsiteX0" y="connsiteY0"/>
              </a:cxn>
              <a:cxn ang="0">
                <a:pos x="connsiteX1" y="connsiteY1"/>
              </a:cxn>
              <a:cxn ang="0">
                <a:pos x="connsiteX2" y="connsiteY2"/>
              </a:cxn>
              <a:cxn ang="0">
                <a:pos x="connsiteX3" y="connsiteY3"/>
              </a:cxn>
            </a:cxnLst>
            <a:rect l="l" t="t" r="r" b="b"/>
            <a:pathLst>
              <a:path w="470364" h="769750">
                <a:moveTo>
                  <a:pt x="0" y="769750"/>
                </a:moveTo>
                <a:lnTo>
                  <a:pt x="0" y="3"/>
                </a:lnTo>
                <a:lnTo>
                  <a:pt x="1" y="0"/>
                </a:lnTo>
                <a:lnTo>
                  <a:pt x="470364" y="769750"/>
                </a:lnTo>
                <a:close/>
              </a:path>
            </a:pathLst>
          </a:cu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nvGrpSpPr>
          <p:cNvPr id="2" name="组合 54">
            <a:extLst>
              <a:ext uri="{FF2B5EF4-FFF2-40B4-BE49-F238E27FC236}">
                <a16:creationId xmlns:a16="http://schemas.microsoft.com/office/drawing/2014/main" id="{3C7F9F9A-55ED-86DB-7950-0723F82BCF1A}"/>
              </a:ext>
            </a:extLst>
          </p:cNvPr>
          <p:cNvGrpSpPr/>
          <p:nvPr/>
        </p:nvGrpSpPr>
        <p:grpSpPr>
          <a:xfrm>
            <a:off x="6022164" y="5903160"/>
            <a:ext cx="226800" cy="720000"/>
            <a:chOff x="6205521" y="5132079"/>
            <a:chExt cx="259851" cy="856655"/>
          </a:xfrm>
          <a:solidFill>
            <a:schemeClr val="accent6">
              <a:lumMod val="50000"/>
            </a:schemeClr>
          </a:solidFill>
        </p:grpSpPr>
        <p:sp>
          <p:nvSpPr>
            <p:cNvPr id="3" name="L 形 2">
              <a:extLst>
                <a:ext uri="{FF2B5EF4-FFF2-40B4-BE49-F238E27FC236}">
                  <a16:creationId xmlns:a16="http://schemas.microsoft.com/office/drawing/2014/main" id="{A858F24B-6B6F-3915-C07C-31CDF6618A20}"/>
                </a:ext>
              </a:extLst>
            </p:cNvPr>
            <p:cNvSpPr/>
            <p:nvPr/>
          </p:nvSpPr>
          <p:spPr>
            <a:xfrm rot="18924075">
              <a:off x="6206392" y="5132079"/>
              <a:ext cx="253801"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4" name="L 形 3">
              <a:extLst>
                <a:ext uri="{FF2B5EF4-FFF2-40B4-BE49-F238E27FC236}">
                  <a16:creationId xmlns:a16="http://schemas.microsoft.com/office/drawing/2014/main" id="{38796545-3336-823A-0FEB-C4F9D706BB72}"/>
                </a:ext>
              </a:extLst>
            </p:cNvPr>
            <p:cNvSpPr/>
            <p:nvPr/>
          </p:nvSpPr>
          <p:spPr>
            <a:xfrm rot="18924075">
              <a:off x="6205617" y="5399928"/>
              <a:ext cx="259186" cy="254814"/>
            </a:xfrm>
            <a:prstGeom prst="corner">
              <a:avLst>
                <a:gd name="adj1" fmla="val 19465"/>
                <a:gd name="adj2" fmla="val 2050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L 形 7">
              <a:extLst>
                <a:ext uri="{FF2B5EF4-FFF2-40B4-BE49-F238E27FC236}">
                  <a16:creationId xmlns:a16="http://schemas.microsoft.com/office/drawing/2014/main" id="{BBECAC71-05B4-E902-E3CC-CD5F1ED736B5}"/>
                </a:ext>
              </a:extLst>
            </p:cNvPr>
            <p:cNvSpPr/>
            <p:nvPr/>
          </p:nvSpPr>
          <p:spPr>
            <a:xfrm rot="18924075">
              <a:off x="6205521" y="5733920"/>
              <a:ext cx="259851" cy="254814"/>
            </a:xfrm>
            <a:prstGeom prst="corner">
              <a:avLst>
                <a:gd name="adj1" fmla="val 19465"/>
                <a:gd name="adj2" fmla="val 213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Tree>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43"/>
                                        </p:tgtEl>
                                        <p:attrNameLst>
                                          <p:attrName>style.visibility</p:attrName>
                                        </p:attrNameLst>
                                      </p:cBhvr>
                                      <p:to>
                                        <p:strVal val="visible"/>
                                      </p:to>
                                    </p:set>
                                    <p:anim calcmode="lin" valueType="num">
                                      <p:cBhvr additive="base">
                                        <p:cTn id="7" dur="100" fill="hold"/>
                                        <p:tgtEl>
                                          <p:spTgt spid="143"/>
                                        </p:tgtEl>
                                        <p:attrNameLst>
                                          <p:attrName>ppt_x</p:attrName>
                                        </p:attrNameLst>
                                      </p:cBhvr>
                                      <p:tavLst>
                                        <p:tav tm="0">
                                          <p:val>
                                            <p:strVal val="#ppt_x"/>
                                          </p:val>
                                        </p:tav>
                                        <p:tav tm="100000">
                                          <p:val>
                                            <p:strVal val="#ppt_x"/>
                                          </p:val>
                                        </p:tav>
                                      </p:tavLst>
                                    </p:anim>
                                    <p:anim calcmode="lin" valueType="num">
                                      <p:cBhvr additive="base">
                                        <p:cTn id="8" dur="100" fill="hold"/>
                                        <p:tgtEl>
                                          <p:spTgt spid="143"/>
                                        </p:tgtEl>
                                        <p:attrNameLst>
                                          <p:attrName>ppt_y</p:attrName>
                                        </p:attrNameLst>
                                      </p:cBhvr>
                                      <p:tavLst>
                                        <p:tav tm="0">
                                          <p:val>
                                            <p:strVal val="0-#ppt_h/2"/>
                                          </p:val>
                                        </p:tav>
                                        <p:tav tm="100000">
                                          <p:val>
                                            <p:strVal val="#ppt_y"/>
                                          </p:val>
                                        </p:tav>
                                      </p:tavLst>
                                    </p:anim>
                                  </p:childTnLst>
                                </p:cTn>
                              </p:par>
                            </p:childTnLst>
                          </p:cTn>
                        </p:par>
                        <p:par>
                          <p:cTn id="9" fill="hold">
                            <p:stCondLst>
                              <p:cond delay="100"/>
                            </p:stCondLst>
                            <p:childTnLst>
                              <p:par>
                                <p:cTn id="10" presetID="2" presetClass="entr" presetSubtype="1" fill="hold" grpId="0"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additive="base">
                                        <p:cTn id="12" dur="100" fill="hold"/>
                                        <p:tgtEl>
                                          <p:spTgt spid="144"/>
                                        </p:tgtEl>
                                        <p:attrNameLst>
                                          <p:attrName>ppt_x</p:attrName>
                                        </p:attrNameLst>
                                      </p:cBhvr>
                                      <p:tavLst>
                                        <p:tav tm="0">
                                          <p:val>
                                            <p:strVal val="#ppt_x"/>
                                          </p:val>
                                        </p:tav>
                                        <p:tav tm="100000">
                                          <p:val>
                                            <p:strVal val="#ppt_x"/>
                                          </p:val>
                                        </p:tav>
                                      </p:tavLst>
                                    </p:anim>
                                    <p:anim calcmode="lin" valueType="num">
                                      <p:cBhvr additive="base">
                                        <p:cTn id="13" dur="100" fill="hold"/>
                                        <p:tgtEl>
                                          <p:spTgt spid="144"/>
                                        </p:tgtEl>
                                        <p:attrNameLst>
                                          <p:attrName>ppt_y</p:attrName>
                                        </p:attrNameLst>
                                      </p:cBhvr>
                                      <p:tavLst>
                                        <p:tav tm="0">
                                          <p:val>
                                            <p:strVal val="0-#ppt_h/2"/>
                                          </p:val>
                                        </p:tav>
                                        <p:tav tm="100000">
                                          <p:val>
                                            <p:strVal val="#ppt_y"/>
                                          </p:val>
                                        </p:tav>
                                      </p:tavLst>
                                    </p:anim>
                                  </p:childTnLst>
                                </p:cTn>
                              </p:par>
                            </p:childTnLst>
                          </p:cTn>
                        </p:par>
                        <p:par>
                          <p:cTn id="14" fill="hold">
                            <p:stCondLst>
                              <p:cond delay="200"/>
                            </p:stCondLst>
                            <p:childTnLst>
                              <p:par>
                                <p:cTn id="15" presetID="2" presetClass="entr" presetSubtype="1" fill="hold" grpId="0" nodeType="afterEffect">
                                  <p:stCondLst>
                                    <p:cond delay="0"/>
                                  </p:stCondLst>
                                  <p:childTnLst>
                                    <p:set>
                                      <p:cBhvr>
                                        <p:cTn id="16" dur="1" fill="hold">
                                          <p:stCondLst>
                                            <p:cond delay="0"/>
                                          </p:stCondLst>
                                        </p:cTn>
                                        <p:tgtEl>
                                          <p:spTgt spid="145"/>
                                        </p:tgtEl>
                                        <p:attrNameLst>
                                          <p:attrName>style.visibility</p:attrName>
                                        </p:attrNameLst>
                                      </p:cBhvr>
                                      <p:to>
                                        <p:strVal val="visible"/>
                                      </p:to>
                                    </p:set>
                                    <p:anim calcmode="lin" valueType="num">
                                      <p:cBhvr additive="base">
                                        <p:cTn id="17" dur="100" fill="hold"/>
                                        <p:tgtEl>
                                          <p:spTgt spid="145"/>
                                        </p:tgtEl>
                                        <p:attrNameLst>
                                          <p:attrName>ppt_x</p:attrName>
                                        </p:attrNameLst>
                                      </p:cBhvr>
                                      <p:tavLst>
                                        <p:tav tm="0">
                                          <p:val>
                                            <p:strVal val="#ppt_x"/>
                                          </p:val>
                                        </p:tav>
                                        <p:tav tm="100000">
                                          <p:val>
                                            <p:strVal val="#ppt_x"/>
                                          </p:val>
                                        </p:tav>
                                      </p:tavLst>
                                    </p:anim>
                                    <p:anim calcmode="lin" valueType="num">
                                      <p:cBhvr additive="base">
                                        <p:cTn id="18" dur="100" fill="hold"/>
                                        <p:tgtEl>
                                          <p:spTgt spid="145"/>
                                        </p:tgtEl>
                                        <p:attrNameLst>
                                          <p:attrName>ppt_y</p:attrName>
                                        </p:attrNameLst>
                                      </p:cBhvr>
                                      <p:tavLst>
                                        <p:tav tm="0">
                                          <p:val>
                                            <p:strVal val="0-#ppt_h/2"/>
                                          </p:val>
                                        </p:tav>
                                        <p:tav tm="100000">
                                          <p:val>
                                            <p:strVal val="#ppt_y"/>
                                          </p:val>
                                        </p:tav>
                                      </p:tavLst>
                                    </p:anim>
                                  </p:childTnLst>
                                </p:cTn>
                              </p:par>
                            </p:childTnLst>
                          </p:cTn>
                        </p:par>
                        <p:par>
                          <p:cTn id="19" fill="hold">
                            <p:stCondLst>
                              <p:cond delay="300"/>
                            </p:stCondLst>
                            <p:childTnLst>
                              <p:par>
                                <p:cTn id="20" presetID="1" presetClass="entr" presetSubtype="0" fill="hold" grpId="0" nodeType="afterEffect">
                                  <p:stCondLst>
                                    <p:cond delay="0"/>
                                  </p:stCondLst>
                                  <p:childTnLst>
                                    <p:set>
                                      <p:cBhvr>
                                        <p:cTn id="21" dur="1" fill="hold">
                                          <p:stCondLst>
                                            <p:cond delay="99"/>
                                          </p:stCondLst>
                                        </p:cTn>
                                        <p:tgtEl>
                                          <p:spTgt spid="148"/>
                                        </p:tgtEl>
                                        <p:attrNameLst>
                                          <p:attrName>style.visibility</p:attrName>
                                        </p:attrNameLst>
                                      </p:cBhvr>
                                      <p:to>
                                        <p:strVal val="visible"/>
                                      </p:to>
                                    </p:set>
                                  </p:childTnLst>
                                </p:cTn>
                              </p:par>
                              <p:par>
                                <p:cTn id="22" presetID="22" presetClass="exit" presetSubtype="1" fill="hold" grpId="1" nodeType="withEffect">
                                  <p:stCondLst>
                                    <p:cond delay="0"/>
                                  </p:stCondLst>
                                  <p:childTnLst>
                                    <p:animEffect transition="out" filter="wipe(up)">
                                      <p:cBhvr>
                                        <p:cTn id="23" dur="100"/>
                                        <p:tgtEl>
                                          <p:spTgt spid="145"/>
                                        </p:tgtEl>
                                      </p:cBhvr>
                                    </p:animEffect>
                                    <p:set>
                                      <p:cBhvr>
                                        <p:cTn id="24" dur="1" fill="hold">
                                          <p:stCondLst>
                                            <p:cond delay="99"/>
                                          </p:stCondLst>
                                        </p:cTn>
                                        <p:tgtEl>
                                          <p:spTgt spid="145"/>
                                        </p:tgtEl>
                                        <p:attrNameLst>
                                          <p:attrName>style.visibility</p:attrName>
                                        </p:attrNameLst>
                                      </p:cBhvr>
                                      <p:to>
                                        <p:strVal val="hidden"/>
                                      </p:to>
                                    </p:set>
                                  </p:childTnLst>
                                </p:cTn>
                              </p:par>
                            </p:childTnLst>
                          </p:cTn>
                        </p:par>
                        <p:par>
                          <p:cTn id="25" fill="hold">
                            <p:stCondLst>
                              <p:cond delay="400"/>
                            </p:stCondLst>
                            <p:childTnLst>
                              <p:par>
                                <p:cTn id="26" presetID="1" presetClass="entr" presetSubtype="0" fill="hold" grpId="0" nodeType="afterEffect">
                                  <p:stCondLst>
                                    <p:cond delay="0"/>
                                  </p:stCondLst>
                                  <p:childTnLst>
                                    <p:set>
                                      <p:cBhvr>
                                        <p:cTn id="27" dur="1" fill="hold">
                                          <p:stCondLst>
                                            <p:cond delay="99"/>
                                          </p:stCondLst>
                                        </p:cTn>
                                        <p:tgtEl>
                                          <p:spTgt spid="147"/>
                                        </p:tgtEl>
                                        <p:attrNameLst>
                                          <p:attrName>style.visibility</p:attrName>
                                        </p:attrNameLst>
                                      </p:cBhvr>
                                      <p:to>
                                        <p:strVal val="visible"/>
                                      </p:to>
                                    </p:set>
                                  </p:childTnLst>
                                </p:cTn>
                              </p:par>
                            </p:childTnLst>
                          </p:cTn>
                        </p:par>
                        <p:par>
                          <p:cTn id="28" fill="hold">
                            <p:stCondLst>
                              <p:cond delay="500"/>
                            </p:stCondLst>
                            <p:childTnLst>
                              <p:par>
                                <p:cTn id="29" presetID="22" presetClass="exit" presetSubtype="1" fill="hold" grpId="1" nodeType="afterEffect">
                                  <p:stCondLst>
                                    <p:cond delay="0"/>
                                  </p:stCondLst>
                                  <p:childTnLst>
                                    <p:animEffect transition="out" filter="wipe(up)">
                                      <p:cBhvr>
                                        <p:cTn id="30" dur="100"/>
                                        <p:tgtEl>
                                          <p:spTgt spid="144"/>
                                        </p:tgtEl>
                                      </p:cBhvr>
                                    </p:animEffect>
                                    <p:set>
                                      <p:cBhvr>
                                        <p:cTn id="31" dur="1" fill="hold">
                                          <p:stCondLst>
                                            <p:cond delay="99"/>
                                          </p:stCondLst>
                                        </p:cTn>
                                        <p:tgtEl>
                                          <p:spTgt spid="144"/>
                                        </p:tgtEl>
                                        <p:attrNameLst>
                                          <p:attrName>style.visibility</p:attrName>
                                        </p:attrNameLst>
                                      </p:cBhvr>
                                      <p:to>
                                        <p:strVal val="hidden"/>
                                      </p:to>
                                    </p:set>
                                  </p:childTnLst>
                                </p:cTn>
                              </p:par>
                            </p:childTnLst>
                          </p:cTn>
                        </p:par>
                        <p:par>
                          <p:cTn id="32" fill="hold">
                            <p:stCondLst>
                              <p:cond delay="600"/>
                            </p:stCondLst>
                            <p:childTnLst>
                              <p:par>
                                <p:cTn id="33" presetID="1" presetClass="entr" presetSubtype="0" fill="hold" grpId="0" nodeType="afterEffect">
                                  <p:stCondLst>
                                    <p:cond delay="0"/>
                                  </p:stCondLst>
                                  <p:childTnLst>
                                    <p:set>
                                      <p:cBhvr>
                                        <p:cTn id="34" dur="1" fill="hold">
                                          <p:stCondLst>
                                            <p:cond delay="99"/>
                                          </p:stCondLst>
                                        </p:cTn>
                                        <p:tgtEl>
                                          <p:spTgt spid="146"/>
                                        </p:tgtEl>
                                        <p:attrNameLst>
                                          <p:attrName>style.visibility</p:attrName>
                                        </p:attrNameLst>
                                      </p:cBhvr>
                                      <p:to>
                                        <p:strVal val="visible"/>
                                      </p:to>
                                    </p:set>
                                  </p:childTnLst>
                                </p:cTn>
                              </p:par>
                            </p:childTnLst>
                          </p:cTn>
                        </p:par>
                        <p:par>
                          <p:cTn id="35" fill="hold">
                            <p:stCondLst>
                              <p:cond delay="700"/>
                            </p:stCondLst>
                            <p:childTnLst>
                              <p:par>
                                <p:cTn id="36" presetID="22" presetClass="exit" presetSubtype="1" fill="hold" grpId="1" nodeType="afterEffect">
                                  <p:stCondLst>
                                    <p:cond delay="0"/>
                                  </p:stCondLst>
                                  <p:childTnLst>
                                    <p:animEffect transition="out" filter="wipe(up)">
                                      <p:cBhvr>
                                        <p:cTn id="37" dur="100"/>
                                        <p:tgtEl>
                                          <p:spTgt spid="143"/>
                                        </p:tgtEl>
                                      </p:cBhvr>
                                    </p:animEffect>
                                    <p:set>
                                      <p:cBhvr>
                                        <p:cTn id="38" dur="1" fill="hold">
                                          <p:stCondLst>
                                            <p:cond delay="99"/>
                                          </p:stCondLst>
                                        </p:cTn>
                                        <p:tgtEl>
                                          <p:spTgt spid="143"/>
                                        </p:tgtEl>
                                        <p:attrNameLst>
                                          <p:attrName>style.visibility</p:attrName>
                                        </p:attrNameLst>
                                      </p:cBhvr>
                                      <p:to>
                                        <p:strVal val="hidden"/>
                                      </p:to>
                                    </p:set>
                                  </p:childTnLst>
                                </p:cTn>
                              </p:par>
                            </p:childTnLst>
                          </p:cTn>
                        </p:par>
                        <p:par>
                          <p:cTn id="39" fill="hold">
                            <p:stCondLst>
                              <p:cond delay="800"/>
                            </p:stCondLst>
                            <p:childTnLst>
                              <p:par>
                                <p:cTn id="40" presetID="2" presetClass="entr" presetSubtype="4"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additive="base">
                                        <p:cTn id="42" dur="100" fill="hold"/>
                                        <p:tgtEl>
                                          <p:spTgt spid="57"/>
                                        </p:tgtEl>
                                        <p:attrNameLst>
                                          <p:attrName>ppt_x</p:attrName>
                                        </p:attrNameLst>
                                      </p:cBhvr>
                                      <p:tavLst>
                                        <p:tav tm="0">
                                          <p:val>
                                            <p:strVal val="#ppt_x"/>
                                          </p:val>
                                        </p:tav>
                                        <p:tav tm="100000">
                                          <p:val>
                                            <p:strVal val="#ppt_x"/>
                                          </p:val>
                                        </p:tav>
                                      </p:tavLst>
                                    </p:anim>
                                    <p:anim calcmode="lin" valueType="num">
                                      <p:cBhvr additive="base">
                                        <p:cTn id="43" dur="100" fill="hold"/>
                                        <p:tgtEl>
                                          <p:spTgt spid="57"/>
                                        </p:tgtEl>
                                        <p:attrNameLst>
                                          <p:attrName>ppt_y</p:attrName>
                                        </p:attrNameLst>
                                      </p:cBhvr>
                                      <p:tavLst>
                                        <p:tav tm="0">
                                          <p:val>
                                            <p:strVal val="1+#ppt_h/2"/>
                                          </p:val>
                                        </p:tav>
                                        <p:tav tm="100000">
                                          <p:val>
                                            <p:strVal val="#ppt_y"/>
                                          </p:val>
                                        </p:tav>
                                      </p:tavLst>
                                    </p:anim>
                                  </p:childTnLst>
                                </p:cTn>
                              </p:par>
                            </p:childTnLst>
                          </p:cTn>
                        </p:par>
                        <p:par>
                          <p:cTn id="44" fill="hold">
                            <p:stCondLst>
                              <p:cond delay="900"/>
                            </p:stCondLst>
                            <p:childTnLst>
                              <p:par>
                                <p:cTn id="45" presetID="22" presetClass="entr" presetSubtype="8"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100"/>
                                        <p:tgtEl>
                                          <p:spTgt spid="20"/>
                                        </p:tgtEl>
                                      </p:cBhvr>
                                    </p:animEffect>
                                  </p:childTnLst>
                                </p:cTn>
                              </p:par>
                              <p:par>
                                <p:cTn id="48" presetID="22" presetClass="entr" presetSubtype="8"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left)">
                                      <p:cBhvr>
                                        <p:cTn id="50" dur="100"/>
                                        <p:tgtEl>
                                          <p:spTgt spid="19"/>
                                        </p:tgtEl>
                                      </p:cBhvr>
                                    </p:animEffect>
                                  </p:childTnLst>
                                </p:cTn>
                              </p:par>
                              <p:par>
                                <p:cTn id="51" presetID="2" presetClass="entr" presetSubtype="12" fill="hold" nodeType="with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additive="base">
                                        <p:cTn id="53" dur="100" fill="hold"/>
                                        <p:tgtEl>
                                          <p:spTgt spid="26"/>
                                        </p:tgtEl>
                                        <p:attrNameLst>
                                          <p:attrName>ppt_x</p:attrName>
                                        </p:attrNameLst>
                                      </p:cBhvr>
                                      <p:tavLst>
                                        <p:tav tm="0">
                                          <p:val>
                                            <p:strVal val="0-#ppt_w/2"/>
                                          </p:val>
                                        </p:tav>
                                        <p:tav tm="100000">
                                          <p:val>
                                            <p:strVal val="#ppt_x"/>
                                          </p:val>
                                        </p:tav>
                                      </p:tavLst>
                                    </p:anim>
                                    <p:anim calcmode="lin" valueType="num">
                                      <p:cBhvr additive="base">
                                        <p:cTn id="54" dur="100" fill="hold"/>
                                        <p:tgtEl>
                                          <p:spTgt spid="26"/>
                                        </p:tgtEl>
                                        <p:attrNameLst>
                                          <p:attrName>ppt_y</p:attrName>
                                        </p:attrNameLst>
                                      </p:cBhvr>
                                      <p:tavLst>
                                        <p:tav tm="0">
                                          <p:val>
                                            <p:strVal val="1+#ppt_h/2"/>
                                          </p:val>
                                        </p:tav>
                                        <p:tav tm="100000">
                                          <p:val>
                                            <p:strVal val="#ppt_y"/>
                                          </p:val>
                                        </p:tav>
                                      </p:tavLst>
                                    </p:anim>
                                  </p:childTnLst>
                                </p:cTn>
                              </p:par>
                              <p:par>
                                <p:cTn id="55" presetID="2" presetClass="entr" presetSubtype="12"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additive="base">
                                        <p:cTn id="57" dur="100" fill="hold"/>
                                        <p:tgtEl>
                                          <p:spTgt spid="27"/>
                                        </p:tgtEl>
                                        <p:attrNameLst>
                                          <p:attrName>ppt_x</p:attrName>
                                        </p:attrNameLst>
                                      </p:cBhvr>
                                      <p:tavLst>
                                        <p:tav tm="0">
                                          <p:val>
                                            <p:strVal val="0-#ppt_w/2"/>
                                          </p:val>
                                        </p:tav>
                                        <p:tav tm="100000">
                                          <p:val>
                                            <p:strVal val="#ppt_x"/>
                                          </p:val>
                                        </p:tav>
                                      </p:tavLst>
                                    </p:anim>
                                    <p:anim calcmode="lin" valueType="num">
                                      <p:cBhvr additive="base">
                                        <p:cTn id="58" dur="100" fill="hold"/>
                                        <p:tgtEl>
                                          <p:spTgt spid="27"/>
                                        </p:tgtEl>
                                        <p:attrNameLst>
                                          <p:attrName>ppt_y</p:attrName>
                                        </p:attrNameLst>
                                      </p:cBhvr>
                                      <p:tavLst>
                                        <p:tav tm="0">
                                          <p:val>
                                            <p:strVal val="1+#ppt_h/2"/>
                                          </p:val>
                                        </p:tav>
                                        <p:tav tm="100000">
                                          <p:val>
                                            <p:strVal val="#ppt_y"/>
                                          </p:val>
                                        </p:tav>
                                      </p:tavLst>
                                    </p:anim>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100"/>
                                        <p:tgtEl>
                                          <p:spTgt spid="7"/>
                                        </p:tgtEl>
                                      </p:cBhvr>
                                    </p:animEffect>
                                  </p:childTnLst>
                                </p:cTn>
                              </p:par>
                            </p:childTnLst>
                          </p:cTn>
                        </p:par>
                        <p:par>
                          <p:cTn id="63" fill="hold">
                            <p:stCondLst>
                              <p:cond delay="1100"/>
                            </p:stCondLst>
                            <p:childTnLst>
                              <p:par>
                                <p:cTn id="64" presetID="2" presetClass="entr" presetSubtype="2" fill="hold" grpId="0" nodeType="afterEffect">
                                  <p:stCondLst>
                                    <p:cond delay="0"/>
                                  </p:stCondLst>
                                  <p:iterate type="lt">
                                    <p:tmPct val="10000"/>
                                  </p:iterate>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100" fill="hold"/>
                                        <p:tgtEl>
                                          <p:spTgt spid="17"/>
                                        </p:tgtEl>
                                        <p:attrNameLst>
                                          <p:attrName>ppt_x</p:attrName>
                                        </p:attrNameLst>
                                      </p:cBhvr>
                                      <p:tavLst>
                                        <p:tav tm="0">
                                          <p:val>
                                            <p:strVal val="1+#ppt_w/2"/>
                                          </p:val>
                                        </p:tav>
                                        <p:tav tm="100000">
                                          <p:val>
                                            <p:strVal val="#ppt_x"/>
                                          </p:val>
                                        </p:tav>
                                      </p:tavLst>
                                    </p:anim>
                                    <p:anim calcmode="lin" valueType="num">
                                      <p:cBhvr additive="base">
                                        <p:cTn id="67" dur="100" fill="hold"/>
                                        <p:tgtEl>
                                          <p:spTgt spid="17"/>
                                        </p:tgtEl>
                                        <p:attrNameLst>
                                          <p:attrName>ppt_y</p:attrName>
                                        </p:attrNameLst>
                                      </p:cBhvr>
                                      <p:tavLst>
                                        <p:tav tm="0">
                                          <p:val>
                                            <p:strVal val="#ppt_y"/>
                                          </p:val>
                                        </p:tav>
                                        <p:tav tm="100000">
                                          <p:val>
                                            <p:strVal val="#ppt_y"/>
                                          </p:val>
                                        </p:tav>
                                      </p:tavLst>
                                    </p:anim>
                                  </p:childTnLst>
                                </p:cTn>
                              </p:par>
                            </p:childTnLst>
                          </p:cTn>
                        </p:par>
                        <p:par>
                          <p:cTn id="68" fill="hold">
                            <p:stCondLst>
                              <p:cond delay="1300"/>
                            </p:stCondLst>
                            <p:childTnLst>
                              <p:par>
                                <p:cTn id="69" presetID="2" presetClass="entr" presetSubtype="2" fill="hold" grpId="0" nodeType="afterEffect">
                                  <p:stCondLst>
                                    <p:cond delay="0"/>
                                  </p:stCondLst>
                                  <p:iterate type="lt">
                                    <p:tmPct val="3750"/>
                                  </p:iterate>
                                  <p:childTnLst>
                                    <p:set>
                                      <p:cBhvr>
                                        <p:cTn id="70" dur="1" fill="hold">
                                          <p:stCondLst>
                                            <p:cond delay="0"/>
                                          </p:stCondLst>
                                        </p:cTn>
                                        <p:tgtEl>
                                          <p:spTgt spid="5"/>
                                        </p:tgtEl>
                                        <p:attrNameLst>
                                          <p:attrName>style.visibility</p:attrName>
                                        </p:attrNameLst>
                                      </p:cBhvr>
                                      <p:to>
                                        <p:strVal val="visible"/>
                                      </p:to>
                                    </p:set>
                                    <p:anim calcmode="lin" valueType="num">
                                      <p:cBhvr additive="base">
                                        <p:cTn id="71" dur="100" fill="hold"/>
                                        <p:tgtEl>
                                          <p:spTgt spid="5"/>
                                        </p:tgtEl>
                                        <p:attrNameLst>
                                          <p:attrName>ppt_x</p:attrName>
                                        </p:attrNameLst>
                                      </p:cBhvr>
                                      <p:tavLst>
                                        <p:tav tm="0">
                                          <p:val>
                                            <p:strVal val="1+#ppt_w/2"/>
                                          </p:val>
                                        </p:tav>
                                        <p:tav tm="100000">
                                          <p:val>
                                            <p:strVal val="#ppt_x"/>
                                          </p:val>
                                        </p:tav>
                                      </p:tavLst>
                                    </p:anim>
                                    <p:anim calcmode="lin" valueType="num">
                                      <p:cBhvr additive="base">
                                        <p:cTn id="72" dur="100" fill="hold"/>
                                        <p:tgtEl>
                                          <p:spTgt spid="5"/>
                                        </p:tgtEl>
                                        <p:attrNameLst>
                                          <p:attrName>ppt_y</p:attrName>
                                        </p:attrNameLst>
                                      </p:cBhvr>
                                      <p:tavLst>
                                        <p:tav tm="0">
                                          <p:val>
                                            <p:strVal val="#ppt_y"/>
                                          </p:val>
                                        </p:tav>
                                        <p:tav tm="100000">
                                          <p:val>
                                            <p:strVal val="#ppt_y"/>
                                          </p:val>
                                        </p:tav>
                                      </p:tavLst>
                                    </p:anim>
                                  </p:childTnLst>
                                </p:cTn>
                              </p:par>
                              <p:par>
                                <p:cTn id="73" presetID="2" presetClass="entr" presetSubtype="12" fill="hold" nodeType="withEffect">
                                  <p:stCondLst>
                                    <p:cond delay="0"/>
                                  </p:stCondLst>
                                  <p:childTnLst>
                                    <p:set>
                                      <p:cBhvr>
                                        <p:cTn id="74" dur="1" fill="hold">
                                          <p:stCondLst>
                                            <p:cond delay="0"/>
                                          </p:stCondLst>
                                        </p:cTn>
                                        <p:tgtEl>
                                          <p:spTgt spid="30"/>
                                        </p:tgtEl>
                                        <p:attrNameLst>
                                          <p:attrName>style.visibility</p:attrName>
                                        </p:attrNameLst>
                                      </p:cBhvr>
                                      <p:to>
                                        <p:strVal val="visible"/>
                                      </p:to>
                                    </p:set>
                                    <p:anim calcmode="lin" valueType="num">
                                      <p:cBhvr additive="base">
                                        <p:cTn id="75" dur="100" fill="hold"/>
                                        <p:tgtEl>
                                          <p:spTgt spid="30"/>
                                        </p:tgtEl>
                                        <p:attrNameLst>
                                          <p:attrName>ppt_x</p:attrName>
                                        </p:attrNameLst>
                                      </p:cBhvr>
                                      <p:tavLst>
                                        <p:tav tm="0">
                                          <p:val>
                                            <p:strVal val="0-#ppt_w/2"/>
                                          </p:val>
                                        </p:tav>
                                        <p:tav tm="100000">
                                          <p:val>
                                            <p:strVal val="#ppt_x"/>
                                          </p:val>
                                        </p:tav>
                                      </p:tavLst>
                                    </p:anim>
                                    <p:anim calcmode="lin" valueType="num">
                                      <p:cBhvr additive="base">
                                        <p:cTn id="76" dur="100" fill="hold"/>
                                        <p:tgtEl>
                                          <p:spTgt spid="30"/>
                                        </p:tgtEl>
                                        <p:attrNameLst>
                                          <p:attrName>ppt_y</p:attrName>
                                        </p:attrNameLst>
                                      </p:cBhvr>
                                      <p:tavLst>
                                        <p:tav tm="0">
                                          <p:val>
                                            <p:strVal val="1+#ppt_h/2"/>
                                          </p:val>
                                        </p:tav>
                                        <p:tav tm="100000">
                                          <p:val>
                                            <p:strVal val="#ppt_y"/>
                                          </p:val>
                                        </p:tav>
                                      </p:tavLst>
                                    </p:anim>
                                  </p:childTnLst>
                                </p:cTn>
                              </p:par>
                            </p:childTnLst>
                          </p:cTn>
                        </p:par>
                        <p:par>
                          <p:cTn id="77" fill="hold">
                            <p:stCondLst>
                              <p:cond delay="1546"/>
                            </p:stCondLst>
                            <p:childTnLst>
                              <p:par>
                                <p:cTn id="78" presetID="22" presetClass="entr" presetSubtype="1" fill="hold"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up)">
                                      <p:cBhvr>
                                        <p:cTn id="80" dur="100"/>
                                        <p:tgtEl>
                                          <p:spTgt spid="2"/>
                                        </p:tgtEl>
                                      </p:cBhvr>
                                    </p:animEffect>
                                  </p:childTnLst>
                                </p:cTn>
                              </p:par>
                            </p:childTnLst>
                          </p:cTn>
                        </p:par>
                        <p:par>
                          <p:cTn id="81" fill="hold">
                            <p:stCondLst>
                              <p:cond delay="1646"/>
                            </p:stCondLst>
                            <p:childTnLst>
                              <p:par>
                                <p:cTn id="82" presetID="26" presetClass="emph" presetSubtype="0" repeatCount="indefinite" fill="hold" nodeType="afterEffect">
                                  <p:stCondLst>
                                    <p:cond delay="72"/>
                                  </p:stCondLst>
                                  <p:childTnLst>
                                    <p:animEffect transition="out" filter="fade">
                                      <p:cBhvr>
                                        <p:cTn id="83" dur="750" tmFilter="0, 0; .2, .5; .8, .5; 1, 0"/>
                                        <p:tgtEl>
                                          <p:spTgt spid="2"/>
                                        </p:tgtEl>
                                      </p:cBhvr>
                                    </p:animEffect>
                                    <p:animScale>
                                      <p:cBhvr>
                                        <p:cTn id="84" dur="375"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4" grpId="1" animBg="1"/>
      <p:bldP spid="143" grpId="0" animBg="1"/>
      <p:bldP spid="143" grpId="1" animBg="1"/>
      <p:bldP spid="145" grpId="0" animBg="1"/>
      <p:bldP spid="145" grpId="1" animBg="1"/>
      <p:bldP spid="146" grpId="0" animBg="1"/>
      <p:bldP spid="147" grpId="0" animBg="1"/>
      <p:bldP spid="148" grpId="0" animBg="1"/>
      <p:bldP spid="17"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5"/>
          <a:srcRect t="2054" b="3954"/>
          <a:stretch>
            <a:fillRect/>
          </a:stretch>
        </p:blipFill>
        <p:spPr>
          <a:xfrm>
            <a:off x="0" y="-1"/>
            <a:ext cx="12192000" cy="6858001"/>
          </a:xfrm>
          <a:prstGeom prst="rect">
            <a:avLst/>
          </a:prstGeom>
        </p:spPr>
      </p:pic>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 name="右箭头 28"/>
          <p:cNvSpPr/>
          <p:nvPr/>
        </p:nvSpPr>
        <p:spPr>
          <a:xfrm>
            <a:off x="457200" y="311725"/>
            <a:ext cx="344488" cy="396875"/>
          </a:xfrm>
          <a:prstGeom prst="rightArrow">
            <a:avLst>
              <a:gd name="adj1" fmla="val 50000"/>
              <a:gd name="adj2" fmla="val 10000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200">
              <a:solidFill>
                <a:srgbClr val="FF0000"/>
              </a:solidFill>
            </a:endParaRPr>
          </a:p>
        </p:txBody>
      </p:sp>
      <p:sp>
        <p:nvSpPr>
          <p:cNvPr id="30" name="文本框 29"/>
          <p:cNvSpPr txBox="1">
            <a:spLocks noChangeArrowheads="1"/>
          </p:cNvSpPr>
          <p:nvPr/>
        </p:nvSpPr>
        <p:spPr bwMode="auto">
          <a:xfrm>
            <a:off x="801687" y="228600"/>
            <a:ext cx="550767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zh-CN" sz="32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病理图像分析的主要方法</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079874" y="-1588"/>
            <a:ext cx="4008437" cy="15398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1587"/>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MH_Text_1"/>
          <p:cNvSpPr txBox="1"/>
          <p:nvPr>
            <p:custDataLst>
              <p:tags r:id="rId1"/>
            </p:custDataLst>
          </p:nvPr>
        </p:nvSpPr>
        <p:spPr>
          <a:xfrm>
            <a:off x="957870" y="1622999"/>
            <a:ext cx="6403629" cy="4409441"/>
          </a:xfrm>
          <a:prstGeom prst="rect">
            <a:avLst/>
          </a:prstGeom>
          <a:noFill/>
        </p:spPr>
        <p:txBody>
          <a:bodyPr wrap="square" lIns="135000" tIns="35100" rIns="27000" rtlCol="0" anchor="t" anchorCtr="0">
            <a:noAutofit/>
          </a:bodyPr>
          <a:lstStyle/>
          <a:p>
            <a:pPr algn="just">
              <a:lnSpc>
                <a:spcPct val="150000"/>
              </a:lnSpc>
            </a:pPr>
            <a:r>
              <a:rPr lang="zh-CN" altLang="en-US" sz="2000" dirty="0">
                <a:solidFill>
                  <a:schemeClr val="tx1">
                    <a:lumMod val="75000"/>
                    <a:lumOff val="25000"/>
                  </a:schemeClr>
                </a:solidFill>
                <a:cs typeface="+mn-ea"/>
              </a:rPr>
              <a:t>        医学</a:t>
            </a:r>
            <a:r>
              <a:rPr lang="en-US" altLang="zh-CN" sz="2000" dirty="0">
                <a:solidFill>
                  <a:schemeClr val="tx1">
                    <a:lumMod val="75000"/>
                    <a:lumOff val="25000"/>
                  </a:schemeClr>
                </a:solidFill>
                <a:cs typeface="+mn-ea"/>
              </a:rPr>
              <a:t>CAD</a:t>
            </a:r>
            <a:r>
              <a:rPr lang="zh-CN" altLang="en-US" sz="2000" dirty="0">
                <a:solidFill>
                  <a:schemeClr val="tx1">
                    <a:lumMod val="75000"/>
                    <a:lumOff val="25000"/>
                  </a:schemeClr>
                </a:solidFill>
                <a:cs typeface="+mn-ea"/>
              </a:rPr>
              <a:t>系统发挥了至关重要的作用，并已成为</a:t>
            </a:r>
            <a:r>
              <a:rPr lang="en-US" altLang="zh-CN" sz="2000" dirty="0">
                <a:solidFill>
                  <a:schemeClr val="tx1">
                    <a:lumMod val="75000"/>
                    <a:lumOff val="25000"/>
                  </a:schemeClr>
                </a:solidFill>
                <a:cs typeface="+mn-ea"/>
              </a:rPr>
              <a:t>HI</a:t>
            </a:r>
            <a:r>
              <a:rPr lang="zh-CN" altLang="en-US" sz="2000" dirty="0">
                <a:solidFill>
                  <a:schemeClr val="tx1">
                    <a:lumMod val="75000"/>
                    <a:lumOff val="25000"/>
                  </a:schemeClr>
                </a:solidFill>
                <a:cs typeface="+mn-ea"/>
              </a:rPr>
              <a:t>和诊断学的重要研究课题。传统的机器学习方法通常包含以下几个 步骤：</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预处理</a:t>
            </a:r>
            <a:r>
              <a:rPr lang="zh-CN" altLang="en-US" sz="2000" dirty="0">
                <a:solidFill>
                  <a:schemeClr val="tx1">
                    <a:lumMod val="75000"/>
                    <a:lumOff val="25000"/>
                  </a:schemeClr>
                </a:solidFill>
                <a:cs typeface="+mn-ea"/>
              </a:rPr>
              <a:t>：通过染色归一化与颜色归一化控制图像亮度和对比度的变化并消除噪声；</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结构分割</a:t>
            </a:r>
            <a:r>
              <a:rPr lang="zh-CN" altLang="en-US" sz="2000" dirty="0">
                <a:solidFill>
                  <a:schemeClr val="tx1">
                    <a:lumMod val="75000"/>
                    <a:lumOff val="25000"/>
                  </a:schemeClr>
                </a:solidFill>
                <a:cs typeface="+mn-ea"/>
              </a:rPr>
              <a:t>：细胞核的识别与分割、腺体分割；</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特征提取</a:t>
            </a:r>
            <a:r>
              <a:rPr lang="zh-CN" altLang="en-US" sz="2000" dirty="0">
                <a:solidFill>
                  <a:schemeClr val="tx1">
                    <a:lumMod val="75000"/>
                    <a:lumOff val="25000"/>
                  </a:schemeClr>
                </a:solidFill>
                <a:cs typeface="+mn-ea"/>
              </a:rPr>
              <a:t>：对象级特征以及结构特征；</a:t>
            </a: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图像分类</a:t>
            </a:r>
            <a:r>
              <a:rPr lang="zh-CN" altLang="en-US" sz="2000" dirty="0">
                <a:solidFill>
                  <a:schemeClr val="tx1">
                    <a:lumMod val="75000"/>
                    <a:lumOff val="25000"/>
                  </a:schemeClr>
                </a:solidFill>
                <a:cs typeface="+mn-ea"/>
              </a:rPr>
              <a:t>：线性分类方法以及非线性分类方法。</a:t>
            </a:r>
          </a:p>
          <a:p>
            <a:pPr marL="457200" indent="-457200" algn="just">
              <a:lnSpc>
                <a:spcPct val="150000"/>
              </a:lnSpc>
              <a:buFont typeface="+mj-lt"/>
              <a:buAutoNum type="arabicPeriod"/>
            </a:pPr>
            <a:endParaRPr lang="zh-CN" altLang="en-US" sz="2000" b="0" i="1" dirty="0">
              <a:solidFill>
                <a:srgbClr val="000000"/>
              </a:solidFill>
              <a:effectLst/>
              <a:latin typeface="Arial" panose="020B0604020202020204" pitchFamily="34" charset="0"/>
            </a:endParaRPr>
          </a:p>
          <a:p>
            <a:pPr marL="457200" indent="-457200" algn="just">
              <a:lnSpc>
                <a:spcPct val="150000"/>
              </a:lnSpc>
              <a:buFont typeface="+mj-lt"/>
              <a:buAutoNum type="arabicPeriod"/>
            </a:pPr>
            <a:endParaRPr lang="en-US" altLang="zh-CN" sz="2000" b="0" i="0" dirty="0">
              <a:solidFill>
                <a:srgbClr val="222222"/>
              </a:solidFill>
              <a:effectLst/>
              <a:latin typeface="Arial" panose="020B0604020202020204" pitchFamily="34" charset="0"/>
            </a:endParaRPr>
          </a:p>
          <a:p>
            <a:pPr marL="457200" indent="-457200" algn="just">
              <a:lnSpc>
                <a:spcPct val="150000"/>
              </a:lnSpc>
              <a:buFont typeface="+mj-lt"/>
              <a:buAutoNum type="arabicPeriod"/>
            </a:pPr>
            <a:endParaRPr lang="zh-CN" altLang="en-US" sz="2000" b="0" i="1" dirty="0">
              <a:solidFill>
                <a:srgbClr val="000000"/>
              </a:solidFill>
              <a:effectLst/>
              <a:latin typeface="Arial" panose="020B0604020202020204" pitchFamily="34" charset="0"/>
            </a:endParaRPr>
          </a:p>
          <a:p>
            <a:pPr marL="457200" indent="-457200" algn="just">
              <a:lnSpc>
                <a:spcPct val="150000"/>
              </a:lnSpc>
              <a:buFont typeface="+mj-lt"/>
              <a:buAutoNum type="arabicPeriod"/>
            </a:pPr>
            <a:endParaRPr lang="zh-CN" altLang="en-US" sz="2000" dirty="0">
              <a:solidFill>
                <a:schemeClr val="tx1">
                  <a:lumMod val="75000"/>
                  <a:lumOff val="25000"/>
                </a:schemeClr>
              </a:solidFill>
              <a:cs typeface="+mn-ea"/>
            </a:endParaRPr>
          </a:p>
        </p:txBody>
      </p:sp>
      <p:sp>
        <p:nvSpPr>
          <p:cNvPr id="2" name="矩形 1">
            <a:extLst>
              <a:ext uri="{FF2B5EF4-FFF2-40B4-BE49-F238E27FC236}">
                <a16:creationId xmlns:a16="http://schemas.microsoft.com/office/drawing/2014/main" id="{9FC6F920-96AD-CD71-DE7F-62A0C140FF31}"/>
              </a:ext>
            </a:extLst>
          </p:cNvPr>
          <p:cNvSpPr/>
          <p:nvPr/>
        </p:nvSpPr>
        <p:spPr>
          <a:xfrm>
            <a:off x="814607" y="1005331"/>
            <a:ext cx="10036273" cy="478029"/>
          </a:xfrm>
          <a:prstGeom prst="rect">
            <a:avLst/>
          </a:prstGeom>
        </p:spPr>
        <p:txBody>
          <a:bodyPr wrap="square" lIns="0" tIns="0" rIns="0" bIns="0" anchor="t">
            <a:noAutofit/>
          </a:bodyPr>
          <a:lstStyle/>
          <a:p>
            <a:pPr algn="just">
              <a:lnSpc>
                <a:spcPct val="120000"/>
              </a:lnSpc>
            </a:pPr>
            <a:r>
              <a:rPr lang="zh-CN" altLang="en-US" sz="2400" b="1" dirty="0">
                <a:solidFill>
                  <a:schemeClr val="tx1">
                    <a:lumMod val="65000"/>
                    <a:lumOff val="35000"/>
                  </a:schemeClr>
                </a:solidFill>
              </a:rPr>
              <a:t>基于传统机器学习的病理图像分析方法</a:t>
            </a:r>
          </a:p>
        </p:txBody>
      </p:sp>
      <p:pic>
        <p:nvPicPr>
          <p:cNvPr id="4" name="图片 3">
            <a:extLst>
              <a:ext uri="{FF2B5EF4-FFF2-40B4-BE49-F238E27FC236}">
                <a16:creationId xmlns:a16="http://schemas.microsoft.com/office/drawing/2014/main" id="{F7C8BD6A-B739-837B-6599-CB4B26A18B0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20098" y="1863508"/>
            <a:ext cx="3609177" cy="3693890"/>
          </a:xfrm>
          <a:prstGeom prst="rect">
            <a:avLst/>
          </a:prstGeom>
        </p:spPr>
      </p:pic>
      <p:sp>
        <p:nvSpPr>
          <p:cNvPr id="5" name="MH_Text_1">
            <a:extLst>
              <a:ext uri="{FF2B5EF4-FFF2-40B4-BE49-F238E27FC236}">
                <a16:creationId xmlns:a16="http://schemas.microsoft.com/office/drawing/2014/main" id="{A0DE47A2-7A6F-5A85-CA7B-95379ECD87E9}"/>
              </a:ext>
            </a:extLst>
          </p:cNvPr>
          <p:cNvSpPr txBox="1"/>
          <p:nvPr>
            <p:custDataLst>
              <p:tags r:id="rId2"/>
            </p:custDataLst>
          </p:nvPr>
        </p:nvSpPr>
        <p:spPr>
          <a:xfrm>
            <a:off x="7540329" y="5558597"/>
            <a:ext cx="3768717" cy="890248"/>
          </a:xfrm>
          <a:prstGeom prst="rect">
            <a:avLst/>
          </a:prstGeom>
          <a:noFill/>
        </p:spPr>
        <p:txBody>
          <a:bodyPr wrap="square" lIns="135000" tIns="35100" rIns="27000" rtlCol="0" anchor="t" anchorCtr="0">
            <a:noAutofit/>
          </a:bodyPr>
          <a:lstStyle/>
          <a:p>
            <a:pPr algn="ctr">
              <a:lnSpc>
                <a:spcPct val="150000"/>
              </a:lnSpc>
            </a:pPr>
            <a:r>
              <a:rPr lang="en-US" altLang="zh-CN" sz="1600" b="1" dirty="0">
                <a:solidFill>
                  <a:schemeClr val="tx1">
                    <a:lumMod val="75000"/>
                    <a:lumOff val="25000"/>
                  </a:schemeClr>
                </a:solidFill>
                <a:cs typeface="+mn-ea"/>
              </a:rPr>
              <a:t>Figure 2</a:t>
            </a:r>
            <a:r>
              <a:rPr lang="en-US" altLang="zh-CN" sz="1600" dirty="0">
                <a:solidFill>
                  <a:schemeClr val="tx1">
                    <a:lumMod val="75000"/>
                    <a:lumOff val="25000"/>
                  </a:schemeClr>
                </a:solidFill>
                <a:cs typeface="+mn-ea"/>
              </a:rPr>
              <a:t>. The conventional machine learning methods for HI.</a:t>
            </a:r>
            <a:endParaRPr lang="zh-CN" altLang="en-US" sz="1600" dirty="0">
              <a:solidFill>
                <a:schemeClr val="tx1">
                  <a:lumMod val="75000"/>
                  <a:lumOff val="25000"/>
                </a:schemeClr>
              </a:solidFill>
              <a:cs typeface="+mn-ea"/>
            </a:endParaRPr>
          </a:p>
        </p:txBody>
      </p:sp>
    </p:spTree>
    <p:extLst>
      <p:ext uri="{BB962C8B-B14F-4D97-AF65-F5344CB8AC3E}">
        <p14:creationId xmlns:p14="http://schemas.microsoft.com/office/powerpoint/2010/main" val="2114367102"/>
      </p:ext>
    </p:extLst>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 fill="hold"/>
                                        <p:tgtEl>
                                          <p:spTgt spid="29"/>
                                        </p:tgtEl>
                                        <p:attrNameLst>
                                          <p:attrName>ppt_x</p:attrName>
                                        </p:attrNameLst>
                                      </p:cBhvr>
                                      <p:tavLst>
                                        <p:tav tm="0">
                                          <p:val>
                                            <p:strVal val="0-#ppt_w/2"/>
                                          </p:val>
                                        </p:tav>
                                        <p:tav tm="100000">
                                          <p:val>
                                            <p:strVal val="#ppt_x"/>
                                          </p:val>
                                        </p:tav>
                                      </p:tavLst>
                                    </p:anim>
                                    <p:anim calcmode="lin" valueType="num">
                                      <p:cBhvr additive="base">
                                        <p:cTn id="8" dur="1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100"/>
                            </p:stCondLst>
                            <p:childTnLst>
                              <p:par>
                                <p:cTn id="10" presetID="22" presetClass="entr" presetSubtype="8" fill="hold" grpId="1"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100"/>
                                        <p:tgtEl>
                                          <p:spTgt spid="30"/>
                                        </p:tgtEl>
                                      </p:cBhvr>
                                    </p:animEffect>
                                  </p:childTnLst>
                                </p:cTn>
                              </p:par>
                            </p:childTnLst>
                          </p:cTn>
                        </p:par>
                        <p:par>
                          <p:cTn id="13" fill="hold">
                            <p:stCondLst>
                              <p:cond delay="200"/>
                            </p:stCondLst>
                            <p:childTnLst>
                              <p:par>
                                <p:cTn id="14" presetID="26" presetClass="emph" presetSubtype="0" fill="hold" grpId="0" nodeType="afterEffect">
                                  <p:stCondLst>
                                    <p:cond delay="0"/>
                                  </p:stCondLst>
                                  <p:childTnLst>
                                    <p:animEffect transition="out" filter="fade">
                                      <p:cBhvr>
                                        <p:cTn id="15" dur="100" tmFilter="0, 0; .2, .5; .8, .5; 1, 0"/>
                                        <p:tgtEl>
                                          <p:spTgt spid="30"/>
                                        </p:tgtEl>
                                      </p:cBhvr>
                                    </p:animEffect>
                                    <p:animScale>
                                      <p:cBhvr>
                                        <p:cTn id="16" dur="50" autoRev="1" fill="hold"/>
                                        <p:tgtEl>
                                          <p:spTgt spid="30"/>
                                        </p:tgtEl>
                                      </p:cBhvr>
                                      <p:by x="105000" y="105000"/>
                                    </p:animScale>
                                  </p:childTnLst>
                                </p:cTn>
                              </p:par>
                            </p:childTnLst>
                          </p:cTn>
                        </p:par>
                        <p:par>
                          <p:cTn id="17" fill="hold">
                            <p:stCondLst>
                              <p:cond delay="300"/>
                            </p:stCondLst>
                            <p:childTnLst>
                              <p:par>
                                <p:cTn id="18" presetID="41" presetClass="entr" presetSubtype="0" fill="hold" grpId="0" nodeType="afterEffect">
                                  <p:stCondLst>
                                    <p:cond delay="0"/>
                                  </p:stCondLst>
                                  <p:iterate type="lt">
                                    <p:tmPct val="4167"/>
                                  </p:iterate>
                                  <p:childTnLst>
                                    <p:set>
                                      <p:cBhvr>
                                        <p:cTn id="19" dur="1" fill="hold">
                                          <p:stCondLst>
                                            <p:cond delay="0"/>
                                          </p:stCondLst>
                                        </p:cTn>
                                        <p:tgtEl>
                                          <p:spTgt spid="2"/>
                                        </p:tgtEl>
                                        <p:attrNameLst>
                                          <p:attrName>style.visibility</p:attrName>
                                        </p:attrNameLst>
                                      </p:cBhvr>
                                      <p:to>
                                        <p:strVal val="visible"/>
                                      </p:to>
                                    </p:set>
                                    <p:anim calcmode="lin" valueType="num">
                                      <p:cBhvr>
                                        <p:cTn id="20" dur="1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1" dur="100" fill="hold"/>
                                        <p:tgtEl>
                                          <p:spTgt spid="2"/>
                                        </p:tgtEl>
                                        <p:attrNameLst>
                                          <p:attrName>ppt_y</p:attrName>
                                        </p:attrNameLst>
                                      </p:cBhvr>
                                      <p:tavLst>
                                        <p:tav tm="0">
                                          <p:val>
                                            <p:strVal val="#ppt_y"/>
                                          </p:val>
                                        </p:tav>
                                        <p:tav tm="100000">
                                          <p:val>
                                            <p:strVal val="#ppt_y"/>
                                          </p:val>
                                        </p:tav>
                                      </p:tavLst>
                                    </p:anim>
                                    <p:anim calcmode="lin" valueType="num">
                                      <p:cBhvr>
                                        <p:cTn id="22" dur="1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3" dur="1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0" grpId="1"/>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p:cNvPicPr>
            <a:picLocks noChangeAspect="1"/>
          </p:cNvPicPr>
          <p:nvPr/>
        </p:nvPicPr>
        <p:blipFill rotWithShape="1">
          <a:blip r:embed="rId5"/>
          <a:srcRect t="2054" b="3954"/>
          <a:stretch>
            <a:fillRect/>
          </a:stretch>
        </p:blipFill>
        <p:spPr>
          <a:xfrm>
            <a:off x="0" y="-1"/>
            <a:ext cx="12192000" cy="6858001"/>
          </a:xfrm>
          <a:prstGeom prst="rect">
            <a:avLst/>
          </a:prstGeom>
        </p:spPr>
      </p:pic>
      <p:sp>
        <p:nvSpPr>
          <p:cNvPr id="23" name="矩形 22"/>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4" name="矩形 23"/>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5" name="矩形 24"/>
          <p:cNvSpPr/>
          <p:nvPr/>
        </p:nvSpPr>
        <p:spPr>
          <a:xfrm>
            <a:off x="8088313" y="6702425"/>
            <a:ext cx="4103687" cy="1555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9" name="右箭头 28"/>
          <p:cNvSpPr/>
          <p:nvPr/>
        </p:nvSpPr>
        <p:spPr>
          <a:xfrm>
            <a:off x="457200" y="311725"/>
            <a:ext cx="344488" cy="396875"/>
          </a:xfrm>
          <a:prstGeom prst="rightArrow">
            <a:avLst>
              <a:gd name="adj1" fmla="val 50000"/>
              <a:gd name="adj2" fmla="val 100000"/>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200">
              <a:solidFill>
                <a:srgbClr val="FF0000"/>
              </a:solidFill>
            </a:endParaRPr>
          </a:p>
        </p:txBody>
      </p:sp>
      <p:sp>
        <p:nvSpPr>
          <p:cNvPr id="30" name="文本框 29"/>
          <p:cNvSpPr txBox="1">
            <a:spLocks noChangeArrowheads="1"/>
          </p:cNvSpPr>
          <p:nvPr/>
        </p:nvSpPr>
        <p:spPr bwMode="auto">
          <a:xfrm>
            <a:off x="801687" y="228600"/>
            <a:ext cx="550767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fontAlgn="base">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r>
              <a:rPr lang="zh-CN" altLang="zh-CN" sz="3200" b="1" dirty="0">
                <a:solidFill>
                  <a:schemeClr val="accent6">
                    <a:lumMod val="50000"/>
                  </a:schemeClr>
                </a:solidFill>
                <a:latin typeface="思源黑体 CN Light" panose="020B0300000000000000" pitchFamily="34" charset="-122"/>
                <a:ea typeface="思源黑体 CN Light" panose="020B0300000000000000" pitchFamily="34" charset="-122"/>
              </a:rPr>
              <a:t>病理图像分析的主要方法</a:t>
            </a:r>
            <a:endParaRPr lang="zh-CN" altLang="en-US" sz="3200" b="1" dirty="0">
              <a:solidFill>
                <a:schemeClr val="accent6">
                  <a:lumMod val="50000"/>
                </a:schemeClr>
              </a:solidFill>
              <a:latin typeface="思源黑体 CN Light" panose="020B0300000000000000" pitchFamily="34" charset="-122"/>
              <a:ea typeface="思源黑体 CN Light" panose="020B0300000000000000" pitchFamily="34" charset="-122"/>
            </a:endParaRPr>
          </a:p>
        </p:txBody>
      </p:sp>
      <p:sp>
        <p:nvSpPr>
          <p:cNvPr id="186" name="矩形 185"/>
          <p:cNvSpPr/>
          <p:nvPr/>
        </p:nvSpPr>
        <p:spPr>
          <a:xfrm rot="10800000">
            <a:off x="8085137" y="-2399"/>
            <a:ext cx="4106862" cy="1548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8" name="矩形 187"/>
          <p:cNvSpPr/>
          <p:nvPr/>
        </p:nvSpPr>
        <p:spPr>
          <a:xfrm rot="10800000">
            <a:off x="4079874" y="-1588"/>
            <a:ext cx="4008437" cy="15398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9" name="矩形 188"/>
          <p:cNvSpPr/>
          <p:nvPr/>
        </p:nvSpPr>
        <p:spPr>
          <a:xfrm rot="10800000">
            <a:off x="-25401" y="-1587"/>
            <a:ext cx="4141788" cy="15398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2" name="MH_Text_1"/>
          <p:cNvSpPr txBox="1"/>
          <p:nvPr>
            <p:custDataLst>
              <p:tags r:id="rId1"/>
            </p:custDataLst>
          </p:nvPr>
        </p:nvSpPr>
        <p:spPr>
          <a:xfrm>
            <a:off x="957869" y="1623000"/>
            <a:ext cx="10420045" cy="3283756"/>
          </a:xfrm>
          <a:prstGeom prst="rect">
            <a:avLst/>
          </a:prstGeom>
          <a:noFill/>
        </p:spPr>
        <p:txBody>
          <a:bodyPr wrap="square" lIns="135000" tIns="35100" rIns="27000" rtlCol="0" anchor="t" anchorCtr="0">
            <a:noAutofit/>
          </a:bodyPr>
          <a:lstStyle/>
          <a:p>
            <a:pPr algn="just">
              <a:lnSpc>
                <a:spcPct val="150000"/>
              </a:lnSpc>
            </a:pPr>
            <a:r>
              <a:rPr lang="zh-CN" altLang="en-US" sz="2000" dirty="0">
                <a:solidFill>
                  <a:schemeClr val="tx1">
                    <a:lumMod val="75000"/>
                    <a:lumOff val="25000"/>
                  </a:schemeClr>
                </a:solidFill>
                <a:cs typeface="+mn-ea"/>
              </a:rPr>
              <a:t>        在过去的几年中，深度学习技术在各个领域的表现优于传统的</a:t>
            </a:r>
            <a:r>
              <a:rPr lang="en-US" altLang="zh-CN" sz="2000" dirty="0">
                <a:solidFill>
                  <a:schemeClr val="tx1">
                    <a:lumMod val="75000"/>
                    <a:lumOff val="25000"/>
                  </a:schemeClr>
                </a:solidFill>
                <a:cs typeface="+mn-ea"/>
              </a:rPr>
              <a:t>ML</a:t>
            </a:r>
            <a:r>
              <a:rPr lang="zh-CN" altLang="en-US" sz="2000" dirty="0">
                <a:solidFill>
                  <a:schemeClr val="tx1">
                    <a:lumMod val="75000"/>
                    <a:lumOff val="25000"/>
                  </a:schemeClr>
                </a:solidFill>
                <a:cs typeface="+mn-ea"/>
              </a:rPr>
              <a:t>方法，其</a:t>
            </a:r>
            <a:r>
              <a:rPr lang="zh-CN" altLang="en-US" sz="2000" b="0" i="0" dirty="0">
                <a:solidFill>
                  <a:srgbClr val="222222"/>
                </a:solidFill>
                <a:effectLst/>
                <a:latin typeface="Arial" panose="020B0604020202020204" pitchFamily="34" charset="0"/>
              </a:rPr>
              <a:t>常用典型结构则是</a:t>
            </a:r>
            <a:r>
              <a:rPr lang="en-US" altLang="zh-CN" sz="2000" b="0" i="0" dirty="0">
                <a:solidFill>
                  <a:srgbClr val="222222"/>
                </a:solidFill>
                <a:effectLst/>
                <a:latin typeface="Arial" panose="020B0604020202020204" pitchFamily="34" charset="0"/>
              </a:rPr>
              <a:t>CNN</a:t>
            </a:r>
            <a:r>
              <a:rPr lang="zh-CN" altLang="en-US" sz="2000" b="0" i="0" dirty="0">
                <a:solidFill>
                  <a:srgbClr val="222222"/>
                </a:solidFill>
                <a:effectLst/>
                <a:latin typeface="Arial" panose="020B0604020202020204" pitchFamily="34" charset="0"/>
              </a:rPr>
              <a:t>。基于</a:t>
            </a:r>
            <a:r>
              <a:rPr lang="en-US" altLang="zh-CN" sz="2000" b="0" i="0" dirty="0">
                <a:solidFill>
                  <a:srgbClr val="222222"/>
                </a:solidFill>
                <a:effectLst/>
                <a:latin typeface="Arial" panose="020B0604020202020204" pitchFamily="34" charset="0"/>
              </a:rPr>
              <a:t>CNN</a:t>
            </a:r>
            <a:r>
              <a:rPr lang="zh-CN" altLang="en-US" sz="2000" b="0" i="0" dirty="0">
                <a:solidFill>
                  <a:srgbClr val="222222"/>
                </a:solidFill>
                <a:effectLst/>
                <a:latin typeface="Arial" panose="020B0604020202020204" pitchFamily="34" charset="0"/>
              </a:rPr>
              <a:t>的</a:t>
            </a:r>
            <a:r>
              <a:rPr lang="en-US" altLang="zh-CN" sz="2000" b="0" i="0" dirty="0">
                <a:solidFill>
                  <a:srgbClr val="222222"/>
                </a:solidFill>
                <a:effectLst/>
                <a:latin typeface="Arial" panose="020B0604020202020204" pitchFamily="34" charset="0"/>
              </a:rPr>
              <a:t>HI</a:t>
            </a:r>
            <a:r>
              <a:rPr lang="zh-CN" altLang="en-US" sz="2000" b="0" i="0" dirty="0">
                <a:solidFill>
                  <a:srgbClr val="222222"/>
                </a:solidFill>
                <a:effectLst/>
                <a:latin typeface="Arial" panose="020B0604020202020204" pitchFamily="34" charset="0"/>
              </a:rPr>
              <a:t>分析基本步骤如下：</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图象采集</a:t>
            </a:r>
            <a:r>
              <a:rPr lang="zh-CN" altLang="en-US" sz="2000" dirty="0">
                <a:solidFill>
                  <a:schemeClr val="tx1">
                    <a:lumMod val="75000"/>
                    <a:lumOff val="25000"/>
                  </a:schemeClr>
                </a:solidFill>
                <a:cs typeface="+mn-ea"/>
              </a:rPr>
              <a:t>：通过公共数据集或者私人数据集获的病理图像；</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数据扩张</a:t>
            </a:r>
            <a:r>
              <a:rPr lang="zh-CN" altLang="en-US" sz="2000" dirty="0">
                <a:solidFill>
                  <a:schemeClr val="tx1">
                    <a:lumMod val="75000"/>
                    <a:lumOff val="25000"/>
                  </a:schemeClr>
                </a:solidFill>
                <a:cs typeface="+mn-ea"/>
              </a:rPr>
              <a:t>：数据集的扩充；</a:t>
            </a:r>
            <a:endParaRPr lang="en-US" altLang="zh-CN" sz="2000" dirty="0">
              <a:solidFill>
                <a:schemeClr val="tx1">
                  <a:lumMod val="75000"/>
                  <a:lumOff val="25000"/>
                </a:schemeClr>
              </a:solidFill>
              <a:cs typeface="+mn-ea"/>
            </a:endParaRP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深度学习</a:t>
            </a:r>
            <a:r>
              <a:rPr lang="zh-CN" altLang="en-US" sz="2000" dirty="0">
                <a:solidFill>
                  <a:schemeClr val="tx1">
                    <a:lumMod val="75000"/>
                    <a:lumOff val="25000"/>
                  </a:schemeClr>
                </a:solidFill>
                <a:cs typeface="+mn-ea"/>
              </a:rPr>
              <a:t>：有监督学习、无监督学习以及混合架构的深度学习；</a:t>
            </a:r>
          </a:p>
          <a:p>
            <a:pPr marL="457200" indent="-457200" algn="just">
              <a:lnSpc>
                <a:spcPct val="150000"/>
              </a:lnSpc>
              <a:buFont typeface="+mj-lt"/>
              <a:buAutoNum type="arabicPeriod"/>
            </a:pPr>
            <a:r>
              <a:rPr lang="zh-CN" altLang="en-US" sz="2000" b="1" u="sng" dirty="0">
                <a:solidFill>
                  <a:schemeClr val="tx1">
                    <a:lumMod val="75000"/>
                    <a:lumOff val="25000"/>
                  </a:schemeClr>
                </a:solidFill>
                <a:cs typeface="+mn-ea"/>
              </a:rPr>
              <a:t>解决问题</a:t>
            </a:r>
            <a:r>
              <a:rPr lang="zh-CN" altLang="en-US" sz="2000" dirty="0">
                <a:solidFill>
                  <a:schemeClr val="tx1">
                    <a:lumMod val="75000"/>
                    <a:lumOff val="25000"/>
                  </a:schemeClr>
                </a:solidFill>
                <a:cs typeface="+mn-ea"/>
              </a:rPr>
              <a:t>：实现全幻灯片病理图像（</a:t>
            </a:r>
            <a:r>
              <a:rPr lang="en-US" altLang="zh-CN" sz="2000" dirty="0">
                <a:solidFill>
                  <a:schemeClr val="tx1">
                    <a:lumMod val="75000"/>
                    <a:lumOff val="25000"/>
                  </a:schemeClr>
                </a:solidFill>
                <a:cs typeface="+mn-ea"/>
              </a:rPr>
              <a:t>WSI</a:t>
            </a:r>
            <a:r>
              <a:rPr lang="zh-CN" altLang="en-US" sz="2000" dirty="0">
                <a:solidFill>
                  <a:schemeClr val="tx1">
                    <a:lumMod val="75000"/>
                    <a:lumOff val="25000"/>
                  </a:schemeClr>
                </a:solidFill>
                <a:cs typeface="+mn-ea"/>
              </a:rPr>
              <a:t>）的分类、感兴趣区域（</a:t>
            </a:r>
            <a:r>
              <a:rPr lang="en-US" altLang="zh-CN" sz="2000" dirty="0">
                <a:solidFill>
                  <a:schemeClr val="tx1">
                    <a:lumMod val="75000"/>
                    <a:lumOff val="25000"/>
                  </a:schemeClr>
                </a:solidFill>
                <a:cs typeface="+mn-ea"/>
              </a:rPr>
              <a:t>ROI</a:t>
            </a:r>
            <a:r>
              <a:rPr lang="zh-CN" altLang="en-US" sz="2000" dirty="0">
                <a:solidFill>
                  <a:schemeClr val="tx1">
                    <a:lumMod val="75000"/>
                    <a:lumOff val="25000"/>
                  </a:schemeClr>
                </a:solidFill>
                <a:cs typeface="+mn-ea"/>
              </a:rPr>
              <a:t>）的分割以及病理图像的</a:t>
            </a:r>
            <a:r>
              <a:rPr lang="zh-CN" altLang="en-US" sz="2000" b="0" i="0" dirty="0">
                <a:solidFill>
                  <a:srgbClr val="2A2B2E"/>
                </a:solidFill>
                <a:effectLst/>
                <a:latin typeface="PingFang SC"/>
              </a:rPr>
              <a:t>有丝分裂检测</a:t>
            </a:r>
            <a:r>
              <a:rPr lang="zh-CN" altLang="en-US" sz="2000" dirty="0">
                <a:solidFill>
                  <a:schemeClr val="tx1">
                    <a:lumMod val="75000"/>
                    <a:lumOff val="25000"/>
                  </a:schemeClr>
                </a:solidFill>
                <a:cs typeface="+mn-ea"/>
              </a:rPr>
              <a:t>。</a:t>
            </a:r>
          </a:p>
          <a:p>
            <a:pPr marL="457200" indent="-457200" algn="just">
              <a:lnSpc>
                <a:spcPct val="150000"/>
              </a:lnSpc>
              <a:buFont typeface="+mj-lt"/>
              <a:buAutoNum type="arabicPeriod"/>
            </a:pPr>
            <a:endParaRPr lang="zh-CN" altLang="en-US" sz="2000" b="0" i="1" dirty="0">
              <a:solidFill>
                <a:srgbClr val="000000"/>
              </a:solidFill>
              <a:effectLst/>
              <a:latin typeface="Arial" panose="020B0604020202020204" pitchFamily="34" charset="0"/>
            </a:endParaRPr>
          </a:p>
          <a:p>
            <a:pPr marL="457200" indent="-457200" algn="just">
              <a:lnSpc>
                <a:spcPct val="150000"/>
              </a:lnSpc>
              <a:buFont typeface="+mj-lt"/>
              <a:buAutoNum type="arabicPeriod"/>
            </a:pPr>
            <a:endParaRPr lang="en-US" altLang="zh-CN" sz="2000" b="0" i="0" dirty="0">
              <a:solidFill>
                <a:srgbClr val="222222"/>
              </a:solidFill>
              <a:effectLst/>
              <a:latin typeface="Arial" panose="020B0604020202020204" pitchFamily="34" charset="0"/>
            </a:endParaRPr>
          </a:p>
          <a:p>
            <a:pPr marL="457200" indent="-457200" algn="just">
              <a:lnSpc>
                <a:spcPct val="150000"/>
              </a:lnSpc>
              <a:buFont typeface="+mj-lt"/>
              <a:buAutoNum type="arabicPeriod"/>
            </a:pPr>
            <a:endParaRPr lang="zh-CN" altLang="en-US" sz="2000" b="0" i="1" dirty="0">
              <a:solidFill>
                <a:srgbClr val="000000"/>
              </a:solidFill>
              <a:effectLst/>
              <a:latin typeface="Arial" panose="020B0604020202020204" pitchFamily="34" charset="0"/>
            </a:endParaRPr>
          </a:p>
          <a:p>
            <a:pPr marL="457200" indent="-457200" algn="just">
              <a:lnSpc>
                <a:spcPct val="150000"/>
              </a:lnSpc>
              <a:buFont typeface="+mj-lt"/>
              <a:buAutoNum type="arabicPeriod"/>
            </a:pPr>
            <a:endParaRPr lang="zh-CN" altLang="en-US" sz="2000" dirty="0">
              <a:solidFill>
                <a:schemeClr val="tx1">
                  <a:lumMod val="75000"/>
                  <a:lumOff val="25000"/>
                </a:schemeClr>
              </a:solidFill>
              <a:cs typeface="+mn-ea"/>
            </a:endParaRPr>
          </a:p>
        </p:txBody>
      </p:sp>
      <p:sp>
        <p:nvSpPr>
          <p:cNvPr id="2" name="矩形 1">
            <a:extLst>
              <a:ext uri="{FF2B5EF4-FFF2-40B4-BE49-F238E27FC236}">
                <a16:creationId xmlns:a16="http://schemas.microsoft.com/office/drawing/2014/main" id="{9FC6F920-96AD-CD71-DE7F-62A0C140FF31}"/>
              </a:ext>
            </a:extLst>
          </p:cNvPr>
          <p:cNvSpPr/>
          <p:nvPr/>
        </p:nvSpPr>
        <p:spPr>
          <a:xfrm>
            <a:off x="814607" y="1005331"/>
            <a:ext cx="10036273" cy="478029"/>
          </a:xfrm>
          <a:prstGeom prst="rect">
            <a:avLst/>
          </a:prstGeom>
        </p:spPr>
        <p:txBody>
          <a:bodyPr wrap="square" lIns="0" tIns="0" rIns="0" bIns="0" anchor="t">
            <a:noAutofit/>
          </a:bodyPr>
          <a:lstStyle/>
          <a:p>
            <a:pPr algn="just">
              <a:lnSpc>
                <a:spcPct val="120000"/>
              </a:lnSpc>
            </a:pPr>
            <a:r>
              <a:rPr lang="zh-CN" altLang="en-US" sz="2400" b="1" dirty="0">
                <a:solidFill>
                  <a:schemeClr val="tx1">
                    <a:lumMod val="65000"/>
                    <a:lumOff val="35000"/>
                  </a:schemeClr>
                </a:solidFill>
              </a:rPr>
              <a:t>基于深度学习技术的病理图像分析方法</a:t>
            </a:r>
          </a:p>
        </p:txBody>
      </p:sp>
      <p:sp>
        <p:nvSpPr>
          <p:cNvPr id="5" name="MH_Text_1">
            <a:extLst>
              <a:ext uri="{FF2B5EF4-FFF2-40B4-BE49-F238E27FC236}">
                <a16:creationId xmlns:a16="http://schemas.microsoft.com/office/drawing/2014/main" id="{A0DE47A2-7A6F-5A85-CA7B-95379ECD87E9}"/>
              </a:ext>
            </a:extLst>
          </p:cNvPr>
          <p:cNvSpPr txBox="1"/>
          <p:nvPr>
            <p:custDataLst>
              <p:tags r:id="rId2"/>
            </p:custDataLst>
          </p:nvPr>
        </p:nvSpPr>
        <p:spPr>
          <a:xfrm>
            <a:off x="8422256" y="5236091"/>
            <a:ext cx="2124532" cy="1141814"/>
          </a:xfrm>
          <a:prstGeom prst="rect">
            <a:avLst/>
          </a:prstGeom>
          <a:noFill/>
        </p:spPr>
        <p:txBody>
          <a:bodyPr wrap="square" lIns="135000" tIns="35100" rIns="27000" rtlCol="0" anchor="t" anchorCtr="0">
            <a:noAutofit/>
          </a:bodyPr>
          <a:lstStyle/>
          <a:p>
            <a:pPr algn="just">
              <a:lnSpc>
                <a:spcPct val="150000"/>
              </a:lnSpc>
            </a:pPr>
            <a:r>
              <a:rPr lang="en-US" altLang="zh-CN" sz="1600" b="1" dirty="0">
                <a:solidFill>
                  <a:schemeClr val="tx1">
                    <a:lumMod val="75000"/>
                    <a:lumOff val="25000"/>
                  </a:schemeClr>
                </a:solidFill>
                <a:cs typeface="+mn-ea"/>
              </a:rPr>
              <a:t>Figure 3</a:t>
            </a:r>
            <a:r>
              <a:rPr lang="en-US" altLang="zh-CN" sz="1600" dirty="0">
                <a:solidFill>
                  <a:schemeClr val="tx1">
                    <a:lumMod val="75000"/>
                    <a:lumOff val="25000"/>
                  </a:schemeClr>
                </a:solidFill>
                <a:cs typeface="+mn-ea"/>
              </a:rPr>
              <a:t>. The typical deep learning steps for HI analysis.</a:t>
            </a:r>
            <a:endParaRPr lang="zh-CN" altLang="en-US" sz="1600" dirty="0">
              <a:solidFill>
                <a:schemeClr val="tx1">
                  <a:lumMod val="75000"/>
                  <a:lumOff val="25000"/>
                </a:schemeClr>
              </a:solidFill>
              <a:cs typeface="+mn-ea"/>
            </a:endParaRPr>
          </a:p>
        </p:txBody>
      </p:sp>
      <p:pic>
        <p:nvPicPr>
          <p:cNvPr id="8" name="图片 7">
            <a:extLst>
              <a:ext uri="{FF2B5EF4-FFF2-40B4-BE49-F238E27FC236}">
                <a16:creationId xmlns:a16="http://schemas.microsoft.com/office/drawing/2014/main" id="{1A8BFB08-5AA9-3901-29C0-6E34CA4210F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67930" y="4966630"/>
            <a:ext cx="7328925" cy="1675921"/>
          </a:xfrm>
          <a:prstGeom prst="rect">
            <a:avLst/>
          </a:prstGeom>
        </p:spPr>
      </p:pic>
    </p:spTree>
    <p:extLst>
      <p:ext uri="{BB962C8B-B14F-4D97-AF65-F5344CB8AC3E}">
        <p14:creationId xmlns:p14="http://schemas.microsoft.com/office/powerpoint/2010/main" val="3282394389"/>
      </p:ext>
    </p:extLst>
  </p:cSld>
  <p:clrMapOvr>
    <a:masterClrMapping/>
  </p:clrMapOvr>
  <mc:AlternateContent xmlns:mc="http://schemas.openxmlformats.org/markup-compatibility/2006" xmlns:p14="http://schemas.microsoft.com/office/powerpoint/2010/main">
    <mc:Choice Requires="p14">
      <p:transition p14:dur="250">
        <p:comb/>
      </p:transition>
    </mc:Choice>
    <mc:Fallback xmlns="">
      <p:transition>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100" fill="hold"/>
                                        <p:tgtEl>
                                          <p:spTgt spid="29"/>
                                        </p:tgtEl>
                                        <p:attrNameLst>
                                          <p:attrName>ppt_x</p:attrName>
                                        </p:attrNameLst>
                                      </p:cBhvr>
                                      <p:tavLst>
                                        <p:tav tm="0">
                                          <p:val>
                                            <p:strVal val="0-#ppt_w/2"/>
                                          </p:val>
                                        </p:tav>
                                        <p:tav tm="100000">
                                          <p:val>
                                            <p:strVal val="#ppt_x"/>
                                          </p:val>
                                        </p:tav>
                                      </p:tavLst>
                                    </p:anim>
                                    <p:anim calcmode="lin" valueType="num">
                                      <p:cBhvr additive="base">
                                        <p:cTn id="8" dur="100" fill="hold"/>
                                        <p:tgtEl>
                                          <p:spTgt spid="29"/>
                                        </p:tgtEl>
                                        <p:attrNameLst>
                                          <p:attrName>ppt_y</p:attrName>
                                        </p:attrNameLst>
                                      </p:cBhvr>
                                      <p:tavLst>
                                        <p:tav tm="0">
                                          <p:val>
                                            <p:strVal val="#ppt_y"/>
                                          </p:val>
                                        </p:tav>
                                        <p:tav tm="100000">
                                          <p:val>
                                            <p:strVal val="#ppt_y"/>
                                          </p:val>
                                        </p:tav>
                                      </p:tavLst>
                                    </p:anim>
                                  </p:childTnLst>
                                </p:cTn>
                              </p:par>
                            </p:childTnLst>
                          </p:cTn>
                        </p:par>
                        <p:par>
                          <p:cTn id="9" fill="hold">
                            <p:stCondLst>
                              <p:cond delay="100"/>
                            </p:stCondLst>
                            <p:childTnLst>
                              <p:par>
                                <p:cTn id="10" presetID="22" presetClass="entr" presetSubtype="8" fill="hold" grpId="1"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wipe(left)">
                                      <p:cBhvr>
                                        <p:cTn id="12" dur="100"/>
                                        <p:tgtEl>
                                          <p:spTgt spid="30"/>
                                        </p:tgtEl>
                                      </p:cBhvr>
                                    </p:animEffect>
                                  </p:childTnLst>
                                </p:cTn>
                              </p:par>
                            </p:childTnLst>
                          </p:cTn>
                        </p:par>
                        <p:par>
                          <p:cTn id="13" fill="hold">
                            <p:stCondLst>
                              <p:cond delay="200"/>
                            </p:stCondLst>
                            <p:childTnLst>
                              <p:par>
                                <p:cTn id="14" presetID="26" presetClass="emph" presetSubtype="0" fill="hold" grpId="0" nodeType="afterEffect">
                                  <p:stCondLst>
                                    <p:cond delay="0"/>
                                  </p:stCondLst>
                                  <p:childTnLst>
                                    <p:animEffect transition="out" filter="fade">
                                      <p:cBhvr>
                                        <p:cTn id="15" dur="100" tmFilter="0, 0; .2, .5; .8, .5; 1, 0"/>
                                        <p:tgtEl>
                                          <p:spTgt spid="30"/>
                                        </p:tgtEl>
                                      </p:cBhvr>
                                    </p:animEffect>
                                    <p:animScale>
                                      <p:cBhvr>
                                        <p:cTn id="16" dur="50" autoRev="1" fill="hold"/>
                                        <p:tgtEl>
                                          <p:spTgt spid="30"/>
                                        </p:tgtEl>
                                      </p:cBhvr>
                                      <p:by x="105000" y="105000"/>
                                    </p:animScale>
                                  </p:childTnLst>
                                </p:cTn>
                              </p:par>
                            </p:childTnLst>
                          </p:cTn>
                        </p:par>
                        <p:par>
                          <p:cTn id="17" fill="hold">
                            <p:stCondLst>
                              <p:cond delay="300"/>
                            </p:stCondLst>
                            <p:childTnLst>
                              <p:par>
                                <p:cTn id="18" presetID="41" presetClass="entr" presetSubtype="0" fill="hold" grpId="0" nodeType="afterEffect">
                                  <p:stCondLst>
                                    <p:cond delay="0"/>
                                  </p:stCondLst>
                                  <p:iterate type="lt">
                                    <p:tmPct val="4167"/>
                                  </p:iterate>
                                  <p:childTnLst>
                                    <p:set>
                                      <p:cBhvr>
                                        <p:cTn id="19" dur="1" fill="hold">
                                          <p:stCondLst>
                                            <p:cond delay="0"/>
                                          </p:stCondLst>
                                        </p:cTn>
                                        <p:tgtEl>
                                          <p:spTgt spid="2"/>
                                        </p:tgtEl>
                                        <p:attrNameLst>
                                          <p:attrName>style.visibility</p:attrName>
                                        </p:attrNameLst>
                                      </p:cBhvr>
                                      <p:to>
                                        <p:strVal val="visible"/>
                                      </p:to>
                                    </p:set>
                                    <p:anim calcmode="lin" valueType="num">
                                      <p:cBhvr>
                                        <p:cTn id="20" dur="1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21" dur="100" fill="hold"/>
                                        <p:tgtEl>
                                          <p:spTgt spid="2"/>
                                        </p:tgtEl>
                                        <p:attrNameLst>
                                          <p:attrName>ppt_y</p:attrName>
                                        </p:attrNameLst>
                                      </p:cBhvr>
                                      <p:tavLst>
                                        <p:tav tm="0">
                                          <p:val>
                                            <p:strVal val="#ppt_y"/>
                                          </p:val>
                                        </p:tav>
                                        <p:tav tm="100000">
                                          <p:val>
                                            <p:strVal val="#ppt_y"/>
                                          </p:val>
                                        </p:tav>
                                      </p:tavLst>
                                    </p:anim>
                                    <p:anim calcmode="lin" valueType="num">
                                      <p:cBhvr>
                                        <p:cTn id="22" dur="1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23" dur="1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p:bldP spid="30" grpId="1"/>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扁平风动画模板"/>
  <p:tag name="ISPRING_PRESENTATION_TITLE" val="极简线条汇报PPT模板"/>
  <p:tag name="KSO_WPP_MARK_KEY" val="8b649701-feda-4891-a025-a9c1a945e35f"/>
  <p:tag name="COMMONDATA" val="eyJoZGlkIjoiNzgwYzM3NGViZWJjZDJkMzk1MTBlMmRhYjZhNjAwYTAifQ=="/>
</p:tagLst>
</file>

<file path=ppt/tags/tag10.xml><?xml version="1.0" encoding="utf-8"?>
<p:tagLst xmlns:a="http://schemas.openxmlformats.org/drawingml/2006/main" xmlns:r="http://schemas.openxmlformats.org/officeDocument/2006/relationships" xmlns:p="http://schemas.openxmlformats.org/presentationml/2006/main">
  <p:tag name="PA" val="v3.1.0"/>
</p:tagLst>
</file>

<file path=ppt/tags/tag11.xml><?xml version="1.0" encoding="utf-8"?>
<p:tagLst xmlns:a="http://schemas.openxmlformats.org/drawingml/2006/main" xmlns:r="http://schemas.openxmlformats.org/officeDocument/2006/relationships" xmlns:p="http://schemas.openxmlformats.org/presentationml/2006/main">
  <p:tag name="PA" val="v3.1.0"/>
</p:tagLst>
</file>

<file path=ppt/tags/tag12.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PA" val="v3.1.0"/>
</p:tagLst>
</file>

<file path=ppt/tags/tag15.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PA" val="v3.1.0"/>
</p:tagLst>
</file>

<file path=ppt/tags/tag17.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2.xml><?xml version="1.0" encoding="utf-8"?>
<p:tagLst xmlns:a="http://schemas.openxmlformats.org/drawingml/2006/main" xmlns:r="http://schemas.openxmlformats.org/officeDocument/2006/relationships" xmlns:p="http://schemas.openxmlformats.org/presentationml/2006/main">
  <p:tag name="PA" val="v3.1.0"/>
</p:tagLst>
</file>

<file path=ppt/tags/tag20.xml><?xml version="1.0" encoding="utf-8"?>
<p:tagLst xmlns:a="http://schemas.openxmlformats.org/drawingml/2006/main" xmlns:r="http://schemas.openxmlformats.org/officeDocument/2006/relationships" xmlns:p="http://schemas.openxmlformats.org/presentationml/2006/main">
  <p:tag name="MH" val="20170616175503"/>
  <p:tag name="MH_LIBRARY" val="GRAPHIC"/>
  <p:tag name="MH_TYPE" val="Text"/>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PA" val="v3.1.0"/>
</p:tagLst>
</file>

<file path=ppt/tags/tag3.xml><?xml version="1.0" encoding="utf-8"?>
<p:tagLst xmlns:a="http://schemas.openxmlformats.org/drawingml/2006/main" xmlns:r="http://schemas.openxmlformats.org/officeDocument/2006/relationships" xmlns:p="http://schemas.openxmlformats.org/presentationml/2006/main">
  <p:tag name="PA" val="v3.1.0"/>
</p:tagLst>
</file>

<file path=ppt/tags/tag4.xml><?xml version="1.0" encoding="utf-8"?>
<p:tagLst xmlns:a="http://schemas.openxmlformats.org/drawingml/2006/main" xmlns:r="http://schemas.openxmlformats.org/officeDocument/2006/relationships" xmlns:p="http://schemas.openxmlformats.org/presentationml/2006/main">
  <p:tag name="PA" val="v3.1.0"/>
</p:tagLst>
</file>

<file path=ppt/tags/tag5.xml><?xml version="1.0" encoding="utf-8"?>
<p:tagLst xmlns:a="http://schemas.openxmlformats.org/drawingml/2006/main" xmlns:r="http://schemas.openxmlformats.org/officeDocument/2006/relationships" xmlns:p="http://schemas.openxmlformats.org/presentationml/2006/main">
  <p:tag name="PA" val="v3.1.0"/>
</p:tagLst>
</file>

<file path=ppt/tags/tag6.xml><?xml version="1.0" encoding="utf-8"?>
<p:tagLst xmlns:a="http://schemas.openxmlformats.org/drawingml/2006/main" xmlns:r="http://schemas.openxmlformats.org/officeDocument/2006/relationships" xmlns:p="http://schemas.openxmlformats.org/presentationml/2006/main">
  <p:tag name="PA" val="v3.1.0"/>
</p:tagLst>
</file>

<file path=ppt/tags/tag7.xml><?xml version="1.0" encoding="utf-8"?>
<p:tagLst xmlns:a="http://schemas.openxmlformats.org/drawingml/2006/main" xmlns:r="http://schemas.openxmlformats.org/officeDocument/2006/relationships" xmlns:p="http://schemas.openxmlformats.org/presentationml/2006/main">
  <p:tag name="PA" val="v3.1.0"/>
</p:tagLst>
</file>

<file path=ppt/tags/tag8.xml><?xml version="1.0" encoding="utf-8"?>
<p:tagLst xmlns:a="http://schemas.openxmlformats.org/drawingml/2006/main" xmlns:r="http://schemas.openxmlformats.org/officeDocument/2006/relationships" xmlns:p="http://schemas.openxmlformats.org/presentationml/2006/main">
  <p:tag name="PA" val="v3.1.0"/>
</p:tagLst>
</file>

<file path=ppt/tags/tag9.xml><?xml version="1.0" encoding="utf-8"?>
<p:tagLst xmlns:a="http://schemas.openxmlformats.org/drawingml/2006/main" xmlns:r="http://schemas.openxmlformats.org/officeDocument/2006/relationships" xmlns:p="http://schemas.openxmlformats.org/presentationml/2006/main">
  <p:tag name="PA" val="v3.1.0"/>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3E3E3E"/>
      </a:accent1>
      <a:accent2>
        <a:srgbClr val="4E4E4E"/>
      </a:accent2>
      <a:accent3>
        <a:srgbClr val="717171"/>
      </a:accent3>
      <a:accent4>
        <a:srgbClr val="919191"/>
      </a:accent4>
      <a:accent5>
        <a:srgbClr val="A6A6A6"/>
      </a:accent5>
      <a:accent6>
        <a:srgbClr val="D7D7D7"/>
      </a:accent6>
      <a:hlink>
        <a:srgbClr val="3E3E3E"/>
      </a:hlink>
      <a:folHlink>
        <a:srgbClr val="BFBFBF"/>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wrap="square" lIns="0" tIns="0" rIns="0" bIns="0" anchor="t">
        <a:noAutofit/>
      </a:bodyPr>
      <a:lstStyle>
        <a:defPPr algn="just">
          <a:lnSpc>
            <a:spcPct val="120000"/>
          </a:lnSpc>
          <a:defRPr sz="2400" b="1" dirty="0">
            <a:solidFill>
              <a:schemeClr val="tx1">
                <a:lumMod val="65000"/>
                <a:lumOff val="35000"/>
              </a:schemeClr>
            </a:solidFill>
          </a:defRPr>
        </a:defPPr>
      </a:lstStyle>
    </a:spDef>
    <a:txDef>
      <a:spPr>
        <a:noFill/>
      </a:spPr>
      <a:bodyPr wrap="square" lIns="135000" tIns="35100" rIns="27000" rtlCol="0" anchor="t" anchorCtr="0">
        <a:noAutofit/>
      </a:bodyPr>
      <a:lstStyle>
        <a:defPPr algn="just">
          <a:lnSpc>
            <a:spcPct val="150000"/>
          </a:lnSpc>
          <a:defRPr sz="2000" dirty="0" smtClean="0">
            <a:solidFill>
              <a:schemeClr val="tx1">
                <a:lumMod val="75000"/>
                <a:lumOff val="25000"/>
              </a:schemeClr>
            </a:solidFill>
            <a:cs typeface="+mn-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3E3E3E"/>
    </a:accent1>
    <a:accent2>
      <a:srgbClr val="4E4E4E"/>
    </a:accent2>
    <a:accent3>
      <a:srgbClr val="717171"/>
    </a:accent3>
    <a:accent4>
      <a:srgbClr val="919191"/>
    </a:accent4>
    <a:accent5>
      <a:srgbClr val="A6A6A6"/>
    </a:accent5>
    <a:accent6>
      <a:srgbClr val="D7D7D7"/>
    </a:accent6>
    <a:hlink>
      <a:srgbClr val="3E3E3E"/>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3E3E3E"/>
    </a:accent1>
    <a:accent2>
      <a:srgbClr val="4E4E4E"/>
    </a:accent2>
    <a:accent3>
      <a:srgbClr val="717171"/>
    </a:accent3>
    <a:accent4>
      <a:srgbClr val="919191"/>
    </a:accent4>
    <a:accent5>
      <a:srgbClr val="A6A6A6"/>
    </a:accent5>
    <a:accent6>
      <a:srgbClr val="D7D7D7"/>
    </a:accent6>
    <a:hlink>
      <a:srgbClr val="3E3E3E"/>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3E3E3E"/>
    </a:accent1>
    <a:accent2>
      <a:srgbClr val="4E4E4E"/>
    </a:accent2>
    <a:accent3>
      <a:srgbClr val="717171"/>
    </a:accent3>
    <a:accent4>
      <a:srgbClr val="919191"/>
    </a:accent4>
    <a:accent5>
      <a:srgbClr val="A6A6A6"/>
    </a:accent5>
    <a:accent6>
      <a:srgbClr val="D7D7D7"/>
    </a:accent6>
    <a:hlink>
      <a:srgbClr val="3E3E3E"/>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4067</TotalTime>
  <Words>656</Words>
  <Application>Microsoft Office PowerPoint</Application>
  <PresentationFormat>宽屏</PresentationFormat>
  <Paragraphs>74</Paragraphs>
  <Slides>12</Slides>
  <Notes>12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12</vt:i4>
      </vt:variant>
    </vt:vector>
  </HeadingPairs>
  <TitlesOfParts>
    <vt:vector size="23" baseType="lpstr">
      <vt:lpstr>Arial Unicode MS</vt:lpstr>
      <vt:lpstr>PingFang SC</vt:lpstr>
      <vt:lpstr>思源黑体 CN Light</vt:lpstr>
      <vt:lpstr>思源黑体 CN Medium</vt:lpstr>
      <vt:lpstr>思源宋体 CN Light</vt:lpstr>
      <vt:lpstr>宋体</vt:lpstr>
      <vt:lpstr>微软雅黑</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mycomputer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极简线条汇报PPT模板</dc:title>
  <dc:creator>mycomputer</dc:creator>
  <cp:lastModifiedBy>Yongjie Pang</cp:lastModifiedBy>
  <cp:revision>810</cp:revision>
  <dcterms:created xsi:type="dcterms:W3CDTF">2014-08-06T02:23:00Z</dcterms:created>
  <dcterms:modified xsi:type="dcterms:W3CDTF">2023-03-21T18:21:02Z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73A79ECE6EBB4398B211450B2716C2A1</vt:lpwstr>
  </property>
  <property fmtid="{D5CDD505-2E9C-101B-9397-08002B2CF9AE}" pid="3" name="KSOProductBuildVer">
    <vt:lpwstr>2052-11.1.0.12598</vt:lpwstr>
  </property>
</Properties>
</file>

<file path=docProps/thumbnail.jpeg>
</file>